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7"/>
  </p:notesMasterIdLst>
  <p:sldIdLst>
    <p:sldId id="257" r:id="rId2"/>
    <p:sldId id="258" r:id="rId3"/>
    <p:sldId id="259" r:id="rId4"/>
    <p:sldId id="260" r:id="rId5"/>
    <p:sldId id="261" r:id="rId6"/>
    <p:sldId id="262" r:id="rId7"/>
    <p:sldId id="263" r:id="rId8"/>
    <p:sldId id="264" r:id="rId9"/>
    <p:sldId id="268" r:id="rId10"/>
    <p:sldId id="269" r:id="rId11"/>
    <p:sldId id="270" r:id="rId12"/>
    <p:sldId id="271" r:id="rId13"/>
    <p:sldId id="272" r:id="rId14"/>
    <p:sldId id="265" r:id="rId15"/>
    <p:sldId id="266" r:id="rId16"/>
    <p:sldId id="267"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26AE5-58FD-4B5F-AADA-065D60019A92}" type="datetimeFigureOut">
              <a:rPr lang="ru-RU" smtClean="0"/>
              <a:t>09.07.2021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E922AA-D2C8-4C9D-81C6-CAE8A0BCC65F}" type="slidenum">
              <a:rPr lang="ru-RU" smtClean="0"/>
              <a:t>‹#›</a:t>
            </a:fld>
            <a:endParaRPr lang="ru-RU"/>
          </a:p>
        </p:txBody>
      </p:sp>
    </p:spTree>
    <p:extLst>
      <p:ext uri="{BB962C8B-B14F-4D97-AF65-F5344CB8AC3E}">
        <p14:creationId xmlns:p14="http://schemas.microsoft.com/office/powerpoint/2010/main" val="353798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AA32BE5E-EE3C-4399-B6BD-C6D78F43347E}" type="datetimeFigureOut">
              <a:rPr lang="ru-RU" smtClean="0"/>
              <a:t>09.07.2021</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28D5A0FC-E505-47EB-8145-88D216E286AD}"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A32BE5E-EE3C-4399-B6BD-C6D78F43347E}" type="datetimeFigureOut">
              <a:rPr lang="ru-RU" smtClean="0"/>
              <a:t>09.07.2021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8D5A0FC-E505-47EB-8145-88D216E286AD}"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AA32BE5E-EE3C-4399-B6BD-C6D78F43347E}" type="datetimeFigureOut">
              <a:rPr lang="ru-RU" smtClean="0"/>
              <a:t>09.07.2021</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28D5A0FC-E505-47EB-8145-88D216E286AD}"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A32BE5E-EE3C-4399-B6BD-C6D78F43347E}" type="datetimeFigureOut">
              <a:rPr lang="ru-RU" smtClean="0"/>
              <a:t>09.07.2021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8D5A0FC-E505-47EB-8145-88D216E286AD}"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AA32BE5E-EE3C-4399-B6BD-C6D78F43347E}" type="datetimeFigureOut">
              <a:rPr lang="ru-RU" smtClean="0"/>
              <a:t>09.07.2021</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28D5A0FC-E505-47EB-8145-88D216E286AD}"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A32BE5E-EE3C-4399-B6BD-C6D78F43347E}" type="datetimeFigureOut">
              <a:rPr lang="ru-RU" smtClean="0"/>
              <a:t>09.07.2021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28D5A0FC-E505-47EB-8145-88D216E286AD}"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AA32BE5E-EE3C-4399-B6BD-C6D78F43347E}" type="datetimeFigureOut">
              <a:rPr lang="ru-RU" smtClean="0"/>
              <a:t>09.07.2021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28D5A0FC-E505-47EB-8145-88D216E286AD}"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AA32BE5E-EE3C-4399-B6BD-C6D78F43347E}" type="datetimeFigureOut">
              <a:rPr lang="ru-RU" smtClean="0"/>
              <a:t>09.07.2021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28D5A0FC-E505-47EB-8145-88D216E286AD}"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AA32BE5E-EE3C-4399-B6BD-C6D78F43347E}" type="datetimeFigureOut">
              <a:rPr lang="ru-RU" smtClean="0"/>
              <a:t>09.07.2021</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28D5A0FC-E505-47EB-8145-88D216E286A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A32BE5E-EE3C-4399-B6BD-C6D78F43347E}" type="datetimeFigureOut">
              <a:rPr lang="ru-RU" smtClean="0"/>
              <a:t>09.07.2021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28D5A0FC-E505-47EB-8145-88D216E286A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AA32BE5E-EE3C-4399-B6BD-C6D78F43347E}" type="datetimeFigureOut">
              <a:rPr lang="ru-RU" smtClean="0"/>
              <a:t>09.07.2021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28D5A0FC-E505-47EB-8145-88D216E286AD}" type="slidenum">
              <a:rPr lang="ru-RU" smtClean="0"/>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AA32BE5E-EE3C-4399-B6BD-C6D78F43347E}" type="datetimeFigureOut">
              <a:rPr lang="ru-RU" smtClean="0"/>
              <a:t>09.07.2021</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8D5A0FC-E505-47EB-8145-88D216E286A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60648"/>
            <a:ext cx="4744082" cy="3558062"/>
          </a:xfrm>
          <a:prstGeom prst="rect">
            <a:avLst/>
          </a:prstGeom>
        </p:spPr>
      </p:pic>
      <p:sp>
        <p:nvSpPr>
          <p:cNvPr id="4" name="TextBox 3"/>
          <p:cNvSpPr txBox="1"/>
          <p:nvPr/>
        </p:nvSpPr>
        <p:spPr>
          <a:xfrm>
            <a:off x="467544" y="3818710"/>
            <a:ext cx="7560841" cy="2185214"/>
          </a:xfrm>
          <a:prstGeom prst="rect">
            <a:avLst/>
          </a:prstGeom>
          <a:noFill/>
        </p:spPr>
        <p:txBody>
          <a:bodyPr wrap="square" rtlCol="0">
            <a:spAutoFit/>
          </a:bodyPr>
          <a:lstStyle/>
          <a:p>
            <a:r>
              <a:rPr lang="ru-RU" sz="2800" b="1" dirty="0" smtClean="0">
                <a:latin typeface="Times New Roman" panose="02020603050405020304" pitchFamily="18" charset="0"/>
                <a:cs typeface="Times New Roman" panose="02020603050405020304" pitchFamily="18" charset="0"/>
              </a:rPr>
              <a:t>Презентация на тему: «СТОП-алкоголь!!!»</a:t>
            </a:r>
          </a:p>
          <a:p>
            <a:endParaRPr lang="ru-RU" sz="2800" b="1" dirty="0" smtClean="0">
              <a:latin typeface="Times New Roman" panose="02020603050405020304" pitchFamily="18" charset="0"/>
              <a:cs typeface="Times New Roman" panose="02020603050405020304" pitchFamily="18" charset="0"/>
            </a:endParaRPr>
          </a:p>
          <a:p>
            <a:pPr algn="r"/>
            <a:r>
              <a:rPr lang="ru-RU" sz="2000" b="1" dirty="0" smtClean="0">
                <a:latin typeface="Times New Roman" panose="02020603050405020304" pitchFamily="18" charset="0"/>
                <a:cs typeface="Times New Roman" panose="02020603050405020304" pitchFamily="18" charset="0"/>
              </a:rPr>
              <a:t>   Подготовила Главный </a:t>
            </a:r>
            <a:r>
              <a:rPr lang="ru-RU" sz="2000" b="1" dirty="0" err="1" smtClean="0">
                <a:latin typeface="Times New Roman" panose="02020603050405020304" pitchFamily="18" charset="0"/>
                <a:cs typeface="Times New Roman" panose="02020603050405020304" pitchFamily="18" charset="0"/>
              </a:rPr>
              <a:t>валеолог</a:t>
            </a:r>
            <a:r>
              <a:rPr lang="ru-RU" sz="2000" b="1" dirty="0" smtClean="0">
                <a:latin typeface="Times New Roman" panose="02020603050405020304" pitchFamily="18" charset="0"/>
                <a:cs typeface="Times New Roman" panose="02020603050405020304" pitchFamily="18" charset="0"/>
              </a:rPr>
              <a:t> </a:t>
            </a:r>
          </a:p>
          <a:p>
            <a:pPr algn="r"/>
            <a:r>
              <a:rPr lang="ru-RU" sz="2000" b="1" dirty="0" smtClean="0">
                <a:latin typeface="Times New Roman" panose="02020603050405020304" pitchFamily="18" charset="0"/>
                <a:cs typeface="Times New Roman" panose="02020603050405020304" pitchFamily="18" charset="0"/>
              </a:rPr>
              <a:t>Дзержинского района, </a:t>
            </a:r>
          </a:p>
          <a:p>
            <a:pPr algn="r"/>
            <a:r>
              <a:rPr lang="ru-RU" sz="2000" b="1" dirty="0" smtClean="0">
                <a:latin typeface="Times New Roman" panose="02020603050405020304" pitchFamily="18" charset="0"/>
                <a:cs typeface="Times New Roman" panose="02020603050405020304" pitchFamily="18" charset="0"/>
              </a:rPr>
              <a:t>врач общей практики </a:t>
            </a:r>
          </a:p>
          <a:p>
            <a:pPr algn="ctr"/>
            <a:r>
              <a:rPr lang="ru-RU" sz="2000" b="1" dirty="0" smtClean="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Ильюхина</a:t>
            </a:r>
            <a:r>
              <a:rPr lang="ru-RU" sz="2000" b="1" dirty="0" smtClean="0">
                <a:latin typeface="Times New Roman" panose="02020603050405020304" pitchFamily="18" charset="0"/>
                <a:cs typeface="Times New Roman" panose="02020603050405020304" pitchFamily="18" charset="0"/>
              </a:rPr>
              <a:t> Ольга Николаевна</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943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908720"/>
            <a:ext cx="7704856" cy="4401205"/>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5.Алкоголь понижает артериальное давление</a:t>
            </a:r>
          </a:p>
          <a:p>
            <a:r>
              <a:rPr lang="ru-RU" sz="2000" dirty="0">
                <a:latin typeface="Times New Roman" panose="02020603050405020304" pitchFamily="18" charset="0"/>
                <a:cs typeface="Times New Roman" panose="02020603050405020304" pitchFamily="18" charset="0"/>
              </a:rPr>
              <a:t>Многие гипертоники думают, что понизить давление можно с помощью алкоголя. Он, мол, расширяет сосуды… В этом утверждении есть доля истины — небольшие дозы спиртных напитков действительно ослабляют тонус сосудистой стенки. Но наряду с этим они усиливают частоту сердцебиения. А артериальное давление напрямую зависит от объема крови, «выталкиваемой» в кровяное русло. Чем этот объем больше, тем давление выше. Поэтому алкоголь ни в коем случае нельзя считать лекарством от гипертонии.</a:t>
            </a:r>
          </a:p>
          <a:p>
            <a:r>
              <a:rPr lang="ru-RU" sz="2000" dirty="0">
                <a:latin typeface="Times New Roman" panose="02020603050405020304" pitchFamily="18" charset="0"/>
                <a:cs typeface="Times New Roman" panose="02020603050405020304" pitchFamily="18" charset="0"/>
              </a:rPr>
              <a:t>Ситуация усугубляется еще и тем, что многие спиртные напитки содержат биологически активные вещества. Эти соединения сами по себе могут оказывать влияние на артериальное давление, причем в большинстве случаев неблагоприятное.</a:t>
            </a:r>
          </a:p>
        </p:txBody>
      </p:sp>
    </p:spTree>
    <p:extLst>
      <p:ext uri="{BB962C8B-B14F-4D97-AF65-F5344CB8AC3E}">
        <p14:creationId xmlns:p14="http://schemas.microsoft.com/office/powerpoint/2010/main" val="892374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80728"/>
            <a:ext cx="7704856" cy="5016758"/>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6.Качественный алкоголь вреда не наносит</a:t>
            </a:r>
          </a:p>
          <a:p>
            <a:r>
              <a:rPr lang="ru-RU" sz="2000" dirty="0">
                <a:latin typeface="Times New Roman" panose="02020603050405020304" pitchFamily="18" charset="0"/>
                <a:cs typeface="Times New Roman" panose="02020603050405020304" pitchFamily="18" charset="0"/>
              </a:rPr>
              <a:t>Любой алкоголь оказывает на организм токсическое действие. Это обусловлено тем, что один из продуктов распада этилового спирта - уксусный альдегид. Он-то и творит в организме различные бесчинства.</a:t>
            </a:r>
          </a:p>
          <a:p>
            <a:r>
              <a:rPr lang="ru-RU" sz="2000" dirty="0">
                <a:latin typeface="Times New Roman" panose="02020603050405020304" pitchFamily="18" charset="0"/>
                <a:cs typeface="Times New Roman" panose="02020603050405020304" pitchFamily="18" charset="0"/>
              </a:rPr>
              <a:t>Но некачественное спиртное влияет на организм еще хуже. Ведь дешевые горячительные напитки не проходят должного очищения, они содержат сивушные масла, которые во много раз усиливают токсическое действие алкоголя. То же самое можно сказать и о напитках домашнего производства. И вроде бы вода хорошая использовалась, и экологически чистые фрукты или ягоды, а все равно напиток получается намного более вредным, чем аналогичный покупной. А все потому, что в домашних условиях спирт очистить очень трудно.</a:t>
            </a:r>
          </a:p>
          <a:p>
            <a:r>
              <a:rPr lang="ru-RU" sz="2000" dirty="0">
                <a:latin typeface="Times New Roman" panose="02020603050405020304" pitchFamily="18" charset="0"/>
                <a:cs typeface="Times New Roman" panose="02020603050405020304" pitchFamily="18" charset="0"/>
              </a:rPr>
              <a:t>Конечно же, предпочтение надо отдавать известным и дорогим маркам, но не надо думать, что они не скажутся на здоровье.</a:t>
            </a:r>
          </a:p>
        </p:txBody>
      </p:sp>
    </p:spTree>
    <p:extLst>
      <p:ext uri="{BB962C8B-B14F-4D97-AF65-F5344CB8AC3E}">
        <p14:creationId xmlns:p14="http://schemas.microsoft.com/office/powerpoint/2010/main" val="3960649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692696"/>
            <a:ext cx="7848872" cy="4401205"/>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7.Алкоголь — лекарство от простуды</a:t>
            </a:r>
          </a:p>
          <a:p>
            <a:r>
              <a:rPr lang="ru-RU" sz="2000" dirty="0">
                <a:latin typeface="Times New Roman" panose="02020603050405020304" pitchFamily="18" charset="0"/>
                <a:cs typeface="Times New Roman" panose="02020603050405020304" pitchFamily="18" charset="0"/>
              </a:rPr>
              <a:t>Многие лечатся от простуды водкой — с яблоками, с медом, с чем-нибудь еще. Считается, что такое снадобье и температуру снижает, и насморк останавливает, и боль в горле уменьшает. Откуда взялось такое поверье — никто не знает. Однако многие почему-то уверены, что это старинный русский рецепт и что все наши предки лечились подобным образом. Вполне возможно, что </a:t>
            </a:r>
            <a:r>
              <a:rPr lang="ru-RU" sz="2000" dirty="0" err="1">
                <a:latin typeface="Times New Roman" panose="02020603050405020304" pitchFamily="18" charset="0"/>
                <a:cs typeface="Times New Roman" panose="02020603050405020304" pitchFamily="18" charset="0"/>
              </a:rPr>
              <a:t>русичи</a:t>
            </a:r>
            <a:r>
              <a:rPr lang="ru-RU" sz="2000" dirty="0">
                <a:latin typeface="Times New Roman" panose="02020603050405020304" pitchFamily="18" charset="0"/>
                <a:cs typeface="Times New Roman" panose="02020603050405020304" pitchFamily="18" charset="0"/>
              </a:rPr>
              <a:t> боролись с простудой с помощью водки. Важно другое, — современная медицина такого способа не признает.</a:t>
            </a:r>
          </a:p>
          <a:p>
            <a:r>
              <a:rPr lang="ru-RU" sz="2000" dirty="0">
                <a:latin typeface="Times New Roman" panose="02020603050405020304" pitchFamily="18" charset="0"/>
                <a:cs typeface="Times New Roman" panose="02020603050405020304" pitchFamily="18" charset="0"/>
              </a:rPr>
              <a:t>Во-первых, иммунитет «огненная вода» никоим образом не улучшает.</a:t>
            </a:r>
          </a:p>
          <a:p>
            <a:r>
              <a:rPr lang="ru-RU" sz="2000" dirty="0">
                <a:latin typeface="Times New Roman" panose="02020603050405020304" pitchFamily="18" charset="0"/>
                <a:cs typeface="Times New Roman" panose="02020603050405020304" pitchFamily="18" charset="0"/>
              </a:rPr>
              <a:t>Во-вторых, спирт далеко не лучшим образом сказывается на воспаленном горле. Оно начинает болеть после «лечения» еще больше. Так что верить в целебную силу водки не надо. </a:t>
            </a:r>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2216" y="4725144"/>
            <a:ext cx="2657872" cy="199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014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836712"/>
            <a:ext cx="7776864" cy="4401205"/>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8.Пиво — это не алкоголь</a:t>
            </a:r>
          </a:p>
          <a:p>
            <a:r>
              <a:rPr lang="ru-RU" sz="2000" dirty="0">
                <a:latin typeface="Times New Roman" panose="02020603050405020304" pitchFamily="18" charset="0"/>
                <a:cs typeface="Times New Roman" panose="02020603050405020304" pitchFamily="18" charset="0"/>
              </a:rPr>
              <a:t>Сейчас многие думают, что раз пиво является слабоалкогольным напитком, то оно не наносит здоровью никакого вреда. Это катастрофическое заблуждение. В пиве действительно не очень много спирта. Но это совершенно не значит, что данный напиток безобиден. Он тоже является алкогольным, а, следовательно, вызывает привыкание.</a:t>
            </a:r>
          </a:p>
          <a:p>
            <a:r>
              <a:rPr lang="ru-RU" sz="2000" dirty="0">
                <a:latin typeface="Times New Roman" panose="02020603050405020304" pitchFamily="18" charset="0"/>
                <a:cs typeface="Times New Roman" panose="02020603050405020304" pitchFamily="18" charset="0"/>
              </a:rPr>
              <a:t>Недаром в последнее время все чаще и чаще медики говорят о так называемом пивном алкоголизме. Кроме того, хмельной напиток очень плохо влияет на печень и сердце. Эти органы претерпевают перерождение и начинают плохо функционировать. Учитывая все это, ни в коем случае нельзя относиться к пиву как к лимонаду. Нельзя поглощать его ежедневно литрами. Такое бездумье очень быстро скажется на здоровье.</a:t>
            </a:r>
          </a:p>
        </p:txBody>
      </p:sp>
    </p:spTree>
    <p:extLst>
      <p:ext uri="{BB962C8B-B14F-4D97-AF65-F5344CB8AC3E}">
        <p14:creationId xmlns:p14="http://schemas.microsoft.com/office/powerpoint/2010/main" val="3437337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836712"/>
            <a:ext cx="7632848" cy="4708981"/>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9.Алкоголь не калориен</a:t>
            </a:r>
          </a:p>
          <a:p>
            <a:r>
              <a:rPr lang="ru-RU" sz="2000" dirty="0">
                <a:latin typeface="Times New Roman" panose="02020603050405020304" pitchFamily="18" charset="0"/>
                <a:cs typeface="Times New Roman" panose="02020603050405020304" pitchFamily="18" charset="0"/>
              </a:rPr>
              <a:t>Многие женщины подсчитывают все съеденные калории. А выпитые калории не учитывают. Между тем алкоголь обладает очень высокой энергетической ценностью, причем, чем крепче напиток, тем эта ценность больше. Наиболее высок данный показатель у водки. Последняя, питательными свойствами не обладает, калории привносятся только за счет спирта.  Именно поэтому от них очень трудно избавиться.</a:t>
            </a:r>
          </a:p>
          <a:p>
            <a:r>
              <a:rPr lang="ru-RU" sz="2000" dirty="0">
                <a:latin typeface="Times New Roman" panose="02020603050405020304" pitchFamily="18" charset="0"/>
                <a:cs typeface="Times New Roman" panose="02020603050405020304" pitchFamily="18" charset="0"/>
              </a:rPr>
              <a:t>Немного по-другому дело обстоит с вином. Энергетическая ценность этого напитка частично обусловлена углеводами, которые легко расщепляются и легко сгорают. Поэтому вино не так губительно сказывается на внешности.</a:t>
            </a:r>
          </a:p>
          <a:p>
            <a:r>
              <a:rPr lang="ru-RU" sz="2000" dirty="0">
                <a:latin typeface="Times New Roman" panose="02020603050405020304" pitchFamily="18" charset="0"/>
                <a:cs typeface="Times New Roman" panose="02020603050405020304" pitchFamily="18" charset="0"/>
              </a:rPr>
              <a:t>И, тем не менее, любой алкоголь очень калориен. Это правило не знает исключений, поэтому прежде, чем выпить, нужно подумать не только о своем здоровье, но и о фигуре.</a:t>
            </a:r>
          </a:p>
        </p:txBody>
      </p:sp>
    </p:spTree>
    <p:extLst>
      <p:ext uri="{BB962C8B-B14F-4D97-AF65-F5344CB8AC3E}">
        <p14:creationId xmlns:p14="http://schemas.microsoft.com/office/powerpoint/2010/main" val="1909225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764704"/>
            <a:ext cx="7560840" cy="5386090"/>
          </a:xfrm>
          <a:prstGeom prst="rect">
            <a:avLst/>
          </a:prstGeom>
          <a:noFill/>
        </p:spPr>
        <p:txBody>
          <a:bodyPr wrap="square" rtlCol="0">
            <a:spAutoFit/>
          </a:bodyPr>
          <a:lstStyle/>
          <a:p>
            <a:r>
              <a:rPr lang="ru-RU" b="1" dirty="0">
                <a:solidFill>
                  <a:srgbClr val="002060"/>
                </a:solidFill>
                <a:latin typeface="Times New Roman" panose="02020603050405020304" pitchFamily="18" charset="0"/>
                <a:cs typeface="Times New Roman" panose="02020603050405020304" pitchFamily="18" charset="0"/>
              </a:rPr>
              <a:t>10.Надо не запивать, а закусывать</a:t>
            </a:r>
          </a:p>
          <a:p>
            <a:r>
              <a:rPr lang="ru-RU" dirty="0">
                <a:latin typeface="Times New Roman" panose="02020603050405020304" pitchFamily="18" charset="0"/>
                <a:cs typeface="Times New Roman" panose="02020603050405020304" pitchFamily="18" charset="0"/>
              </a:rPr>
              <a:t>Большинство из нас уверены, что крепкие напитки нужно непременно закусывать. А запивать их ни в коем случае нельзя. Но и это утверждение не совсем правильно. Здесь нужно уточнить, какие именно закуски имеются в виду — горячие или холодные. Последние, слабо нейтрализуют спирт, он довольно быстро всасывается в кровь. То же самое происходит, когда человек запивает алкоголь. Так что в этом смысле соки, компоты, морсы можно поставить на одну ступень с фруктами и овощными салатами.</a:t>
            </a:r>
          </a:p>
          <a:p>
            <a:r>
              <a:rPr lang="ru-RU" dirty="0">
                <a:latin typeface="Times New Roman" panose="02020603050405020304" pitchFamily="18" charset="0"/>
                <a:cs typeface="Times New Roman" panose="02020603050405020304" pitchFamily="18" charset="0"/>
              </a:rPr>
              <a:t>Совсем по-другому дело обстоит с горячими и жирными блюдами, например супами или рагу. Те подавляют всасывание этанола, уменьшают выраженность опьянения и поэтому считаются самыми лучшими закусками. С ними не сравнится ни одна «запивка».</a:t>
            </a:r>
          </a:p>
          <a:p>
            <a:r>
              <a:rPr lang="ru-RU" dirty="0">
                <a:latin typeface="Times New Roman" panose="02020603050405020304" pitchFamily="18" charset="0"/>
                <a:cs typeface="Times New Roman" panose="02020603050405020304" pitchFamily="18" charset="0"/>
              </a:rPr>
              <a:t>В повседневной жизни, когда одолевает усталость и суета, многие находят выход в приеме нескольких граммов алкоголя. И никто не говорит, что это плохо. Конечно, бокал хорошего вина или качественного пива принесут результат. Вы станете </a:t>
            </a:r>
            <a:r>
              <a:rPr lang="ru-RU" dirty="0" err="1">
                <a:latin typeface="Times New Roman" panose="02020603050405020304" pitchFamily="18" charset="0"/>
                <a:cs typeface="Times New Roman" panose="02020603050405020304" pitchFamily="18" charset="0"/>
              </a:rPr>
              <a:t>расслабленнее</a:t>
            </a:r>
            <a:r>
              <a:rPr lang="ru-RU" dirty="0">
                <a:latin typeface="Times New Roman" panose="02020603050405020304" pitchFamily="18" charset="0"/>
                <a:cs typeface="Times New Roman" panose="02020603050405020304" pitchFamily="18" charset="0"/>
              </a:rPr>
              <a:t>, спокойнее, добрее. Но! Никогда не забывайте, все должно быть в меру!!!</a:t>
            </a: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420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20688"/>
            <a:ext cx="7632848" cy="4001095"/>
          </a:xfrm>
          <a:prstGeom prst="rect">
            <a:avLst/>
          </a:prstGeom>
          <a:noFill/>
        </p:spPr>
        <p:txBody>
          <a:bodyPr wrap="square" rtlCol="0">
            <a:spAutoFit/>
          </a:bodyPr>
          <a:lstStyle/>
          <a:p>
            <a:pPr algn="ctr"/>
            <a:r>
              <a:rPr lang="ru-RU" sz="2000" b="1" dirty="0">
                <a:solidFill>
                  <a:schemeClr val="accent5">
                    <a:lumMod val="50000"/>
                  </a:schemeClr>
                </a:solidFill>
                <a:latin typeface="Times New Roman" panose="02020603050405020304" pitchFamily="18" charset="0"/>
                <a:cs typeface="Times New Roman" panose="02020603050405020304" pitchFamily="18" charset="0"/>
              </a:rPr>
              <a:t>Причины алкоголизма: </a:t>
            </a:r>
            <a:endParaRPr lang="ru-RU" sz="20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342900" indent="-342900">
              <a:buAutoNum type="arabicPeriod"/>
            </a:pPr>
            <a:r>
              <a:rPr lang="ru-RU" dirty="0" smtClean="0">
                <a:latin typeface="Times New Roman" panose="02020603050405020304" pitchFamily="18" charset="0"/>
                <a:cs typeface="Times New Roman" panose="02020603050405020304" pitchFamily="18" charset="0"/>
              </a:rPr>
              <a:t>Биологические</a:t>
            </a:r>
            <a:r>
              <a:rPr lang="ru-RU" dirty="0">
                <a:latin typeface="Times New Roman" panose="02020603050405020304" pitchFamily="18" charset="0"/>
                <a:cs typeface="Times New Roman" panose="02020603050405020304" pitchFamily="18" charset="0"/>
              </a:rPr>
              <a:t>: в 30-40 % случаев алкоголизм развивается вследствие наследственной предрасположенности</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r>
              <a:rPr lang="ru-RU" dirty="0" smtClean="0">
                <a:latin typeface="Times New Roman" panose="02020603050405020304" pitchFamily="18" charset="0"/>
                <a:cs typeface="Times New Roman" panose="02020603050405020304" pitchFamily="18" charset="0"/>
              </a:rPr>
              <a:t>Психологические</a:t>
            </a:r>
            <a:r>
              <a:rPr lang="ru-RU" dirty="0">
                <a:latin typeface="Times New Roman" panose="02020603050405020304" pitchFamily="18" charset="0"/>
                <a:cs typeface="Times New Roman" panose="02020603050405020304" pitchFamily="18" charset="0"/>
              </a:rPr>
              <a:t>: алкоголизму подвержены люди слабовольные, безынициативные. К алкоголизму часто приводят психогенные травмы, когда человек не может справиться с бедой и находит утешение в уходе к пьянству от реальности</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r>
              <a:rPr lang="ru-RU" dirty="0" smtClean="0">
                <a:latin typeface="Times New Roman" panose="02020603050405020304" pitchFamily="18" charset="0"/>
                <a:cs typeface="Times New Roman" panose="02020603050405020304" pitchFamily="18" charset="0"/>
              </a:rPr>
              <a:t>Социальные</a:t>
            </a:r>
            <a:r>
              <a:rPr lang="ru-RU" dirty="0">
                <a:latin typeface="Times New Roman" panose="02020603050405020304" pitchFamily="18" charset="0"/>
                <a:cs typeface="Times New Roman" panose="02020603050405020304" pitchFamily="18" charset="0"/>
              </a:rPr>
              <a:t>: следования традициям, сложившимся в семье и окружающем обществе, низкий культурный уровень, отсутствие досуга, сознание безысходности своего социального положения, невозможность изменить что-либо в своей жизни</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r>
              <a:rPr lang="ru-RU" dirty="0" smtClean="0">
                <a:latin typeface="Times New Roman" panose="02020603050405020304" pitchFamily="18" charset="0"/>
                <a:cs typeface="Times New Roman" panose="02020603050405020304" pitchFamily="18" charset="0"/>
              </a:rPr>
              <a:t>Социально-экономические</a:t>
            </a:r>
            <a:r>
              <a:rPr lang="ru-RU" dirty="0">
                <a:latin typeface="Times New Roman" panose="02020603050405020304" pitchFamily="18" charset="0"/>
                <a:cs typeface="Times New Roman" panose="02020603050405020304" pitchFamily="18" charset="0"/>
              </a:rPr>
              <a:t>: продажа алкогольных напитков приносит во всех странах многомиллиардные доходы</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032772"/>
            <a:ext cx="3923928" cy="282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469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64704"/>
            <a:ext cx="7848872" cy="4832092"/>
          </a:xfrm>
          <a:prstGeom prst="rect">
            <a:avLst/>
          </a:prstGeom>
          <a:noFill/>
        </p:spPr>
        <p:txBody>
          <a:bodyPr wrap="square" rtlCol="0">
            <a:spAutoFit/>
          </a:bodyPr>
          <a:lstStyle/>
          <a:p>
            <a:pPr algn="ctr"/>
            <a:r>
              <a:rPr lang="ru-RU" sz="2000" b="1" dirty="0">
                <a:solidFill>
                  <a:srgbClr val="0070C0"/>
                </a:solidFill>
                <a:latin typeface="Times New Roman" panose="02020603050405020304" pitchFamily="18" charset="0"/>
                <a:cs typeface="Times New Roman" panose="02020603050405020304" pitchFamily="18" charset="0"/>
              </a:rPr>
              <a:t>Последствия </a:t>
            </a:r>
            <a:r>
              <a:rPr lang="ru-RU" sz="2000" b="1" dirty="0" smtClean="0">
                <a:solidFill>
                  <a:srgbClr val="0070C0"/>
                </a:solidFill>
                <a:latin typeface="Times New Roman" panose="02020603050405020304" pitchFamily="18" charset="0"/>
                <a:cs typeface="Times New Roman" panose="02020603050405020304" pitchFamily="18" charset="0"/>
              </a:rPr>
              <a:t>алкоголизма: </a:t>
            </a:r>
          </a:p>
          <a:p>
            <a:pPr marL="342900" indent="-342900">
              <a:buAutoNum type="arabicPeriod"/>
            </a:pPr>
            <a:r>
              <a:rPr lang="ru-RU" b="1" i="1" u="sng" dirty="0" smtClean="0">
                <a:latin typeface="Times New Roman" panose="02020603050405020304" pitchFamily="18" charset="0"/>
                <a:cs typeface="Times New Roman" panose="02020603050405020304" pitchFamily="18" charset="0"/>
              </a:rPr>
              <a:t>Медицинские</a:t>
            </a:r>
            <a:r>
              <a:rPr lang="ru-RU" b="1" i="1" u="sng"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Алкоголь приводит к поражению внутренних органов; алкоголизм родителей приводит к рождению нездорового потомства, росту детской смертности</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Может </a:t>
            </a:r>
            <a:r>
              <a:rPr lang="ru-RU" dirty="0">
                <a:latin typeface="Times New Roman" panose="02020603050405020304" pitchFamily="18" charset="0"/>
                <a:cs typeface="Times New Roman" panose="02020603050405020304" pitchFamily="18" charset="0"/>
              </a:rPr>
              <a:t>наступить  внезапная сердечная смерть вследствие остановки </a:t>
            </a:r>
            <a:r>
              <a:rPr lang="ru-RU" dirty="0" smtClean="0">
                <a:latin typeface="Times New Roman" panose="02020603050405020304" pitchFamily="18" charset="0"/>
                <a:cs typeface="Times New Roman" panose="02020603050405020304" pitchFamily="18" charset="0"/>
              </a:rPr>
              <a:t>       сердца</a:t>
            </a:r>
            <a:r>
              <a:rPr lang="ru-RU" dirty="0">
                <a:latin typeface="Times New Roman" panose="02020603050405020304" pitchFamily="18" charset="0"/>
                <a:cs typeface="Times New Roman" panose="02020603050405020304" pitchFamily="18" charset="0"/>
              </a:rPr>
              <a:t>. Тяжелая форма опьянения (алкогольное отравление) нередко является причиной смерти в молодом возрасте. Пьянство снижает работоспособность, сообразительность, меняется поведение от бестактной забывчивости до угрюмой замкнутости, появляется злобность, грубость. Он рабски стремится к алкоголю, пренебрегая потребностями других людей</a:t>
            </a:r>
            <a:r>
              <a:rPr lang="ru-RU" dirty="0" smtClean="0">
                <a:latin typeface="Times New Roman" panose="02020603050405020304" pitchFamily="18" charset="0"/>
                <a:cs typeface="Times New Roman" panose="02020603050405020304" pitchFamily="18" charset="0"/>
              </a:rPr>
              <a:t>.</a:t>
            </a:r>
          </a:p>
          <a:p>
            <a:pPr marL="342900" indent="-342900">
              <a:buAutoNum type="arabicPeriod" startAt="2"/>
            </a:pPr>
            <a:r>
              <a:rPr lang="ru-RU" b="1" i="1" u="sng" dirty="0" smtClean="0">
                <a:latin typeface="Times New Roman" panose="02020603050405020304" pitchFamily="18" charset="0"/>
                <a:cs typeface="Times New Roman" panose="02020603050405020304" pitchFamily="18" charset="0"/>
              </a:rPr>
              <a:t>Социальные</a:t>
            </a:r>
            <a:r>
              <a:rPr lang="ru-RU" b="1" i="1" u="sng"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Алкоголизм приводит к увеличению преступности, росту заболеваемости, инвалидности, </a:t>
            </a:r>
            <a:r>
              <a:rPr lang="ru-RU" dirty="0" smtClean="0">
                <a:latin typeface="Times New Roman" panose="02020603050405020304" pitchFamily="18" charset="0"/>
                <a:cs typeface="Times New Roman" panose="02020603050405020304" pitchFamily="18" charset="0"/>
              </a:rPr>
              <a:t>смертности. </a:t>
            </a:r>
          </a:p>
          <a:p>
            <a:pPr marL="342900" indent="-342900">
              <a:buAutoNum type="arabicPeriod" startAt="2"/>
            </a:pPr>
            <a:r>
              <a:rPr lang="ru-RU" b="1" i="1" u="sng" dirty="0" smtClean="0">
                <a:latin typeface="Times New Roman" panose="02020603050405020304" pitchFamily="18" charset="0"/>
                <a:cs typeface="Times New Roman" panose="02020603050405020304" pitchFamily="18" charset="0"/>
              </a:rPr>
              <a:t>Социально-экономические</a:t>
            </a:r>
            <a:r>
              <a:rPr lang="ru-RU" b="1" i="1" u="sng"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Алкоголики в большей степени подвержены травматизму, подвергая опасности не только свою жизнь , но и окружающих, чаще замерзают и погибают в пожарах. Большинство преступлений и убийств совершаются также в состоянии опьянения. Количество самоубийств среди больных алкоголизмом очень </a:t>
            </a:r>
            <a:r>
              <a:rPr lang="ru-RU" dirty="0" smtClean="0">
                <a:latin typeface="Times New Roman" panose="02020603050405020304" pitchFamily="18" charset="0"/>
                <a:cs typeface="Times New Roman" panose="02020603050405020304" pitchFamily="18" charset="0"/>
              </a:rPr>
              <a:t>велико.</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587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1" y="1052736"/>
            <a:ext cx="7509844" cy="4893647"/>
          </a:xfrm>
          <a:prstGeom prst="rect">
            <a:avLst/>
          </a:prstGeom>
          <a:noFill/>
        </p:spPr>
        <p:txBody>
          <a:bodyPr wrap="square" rtlCol="0">
            <a:spAutoFit/>
          </a:bodyPr>
          <a:lstStyle/>
          <a:p>
            <a:pPr algn="ctr"/>
            <a:r>
              <a:rPr lang="ru-RU" sz="2000" b="1" dirty="0">
                <a:solidFill>
                  <a:srgbClr val="00B050"/>
                </a:solidFill>
                <a:latin typeface="Times New Roman" panose="02020603050405020304" pitchFamily="18" charset="0"/>
                <a:cs typeface="Times New Roman" panose="02020603050405020304" pitchFamily="18" charset="0"/>
              </a:rPr>
              <a:t>Причины приобщения подростков к алкоголю </a:t>
            </a:r>
            <a:r>
              <a:rPr lang="ru-RU" sz="2000" b="1" dirty="0" smtClean="0">
                <a:solidFill>
                  <a:srgbClr val="00B050"/>
                </a:solidFill>
                <a:latin typeface="Times New Roman" panose="02020603050405020304" pitchFamily="18" charset="0"/>
                <a:cs typeface="Times New Roman" panose="02020603050405020304" pitchFamily="18" charset="0"/>
              </a:rPr>
              <a:t>:</a:t>
            </a:r>
            <a:endParaRPr lang="ru-RU" sz="2000" b="1" dirty="0">
              <a:solidFill>
                <a:srgbClr val="00B050"/>
              </a:solidFill>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любопытство – желание попробовать все самому и ощутить действие алкоголя;</a:t>
            </a:r>
          </a:p>
          <a:p>
            <a:r>
              <a:rPr lang="ru-RU" sz="1600" dirty="0">
                <a:latin typeface="Times New Roman" panose="02020603050405020304" pitchFamily="18" charset="0"/>
                <a:cs typeface="Times New Roman" panose="02020603050405020304" pitchFamily="18" charset="0"/>
              </a:rPr>
              <a:t>      стремление почувствовать себя взрослым;</a:t>
            </a:r>
          </a:p>
          <a:p>
            <a:r>
              <a:rPr lang="ru-RU" sz="1600" dirty="0">
                <a:latin typeface="Times New Roman" panose="02020603050405020304" pitchFamily="18" charset="0"/>
                <a:cs typeface="Times New Roman" panose="02020603050405020304" pitchFamily="18" charset="0"/>
              </a:rPr>
              <a:t>      для утверждения в группе сверстников;</a:t>
            </a:r>
          </a:p>
          <a:p>
            <a:r>
              <a:rPr lang="ru-RU" sz="1600" dirty="0">
                <a:latin typeface="Times New Roman" panose="02020603050405020304" pitchFamily="18" charset="0"/>
                <a:cs typeface="Times New Roman" panose="02020603050405020304" pitchFamily="18" charset="0"/>
              </a:rPr>
              <a:t>      облегчения общения с другими ребятами;</a:t>
            </a:r>
          </a:p>
          <a:p>
            <a:r>
              <a:rPr lang="ru-RU" sz="1600" dirty="0">
                <a:latin typeface="Times New Roman" panose="02020603050405020304" pitchFamily="18" charset="0"/>
                <a:cs typeface="Times New Roman" panose="02020603050405020304" pitchFamily="18" charset="0"/>
              </a:rPr>
              <a:t>      устранения страха перед каким-то важным на взгляд подростка действием (знакомство с девочкой, первый поцелуй и т.д.);</a:t>
            </a:r>
          </a:p>
          <a:p>
            <a:r>
              <a:rPr lang="ru-RU" sz="1600" dirty="0">
                <a:latin typeface="Times New Roman" panose="02020603050405020304" pitchFamily="18" charset="0"/>
                <a:cs typeface="Times New Roman" panose="02020603050405020304" pitchFamily="18" charset="0"/>
              </a:rPr>
              <a:t>      для снятия напряжения, смелости;</a:t>
            </a:r>
          </a:p>
          <a:p>
            <a:r>
              <a:rPr lang="ru-RU" sz="1600" dirty="0">
                <a:latin typeface="Times New Roman" panose="02020603050405020304" pitchFamily="18" charset="0"/>
                <a:cs typeface="Times New Roman" panose="02020603050405020304" pitchFamily="18" charset="0"/>
              </a:rPr>
              <a:t>      от скуки и т.д.</a:t>
            </a:r>
          </a:p>
          <a:p>
            <a:r>
              <a:rPr lang="ru-RU" sz="1600" dirty="0">
                <a:latin typeface="Times New Roman" panose="02020603050405020304" pitchFamily="18" charset="0"/>
                <a:cs typeface="Times New Roman" panose="02020603050405020304" pitchFamily="18" charset="0"/>
              </a:rPr>
              <a:t>Другой группой причин является психологическая, т.е. совокупность мотивов, побуждающих к употреблению спиртных напитков, это:</a:t>
            </a:r>
          </a:p>
          <a:p>
            <a:r>
              <a:rPr lang="ru-RU" sz="1600" dirty="0">
                <a:latin typeface="Times New Roman" panose="02020603050405020304" pitchFamily="18" charset="0"/>
                <a:cs typeface="Times New Roman" panose="02020603050405020304" pitchFamily="18" charset="0"/>
              </a:rPr>
              <a:t>      трудности приспособления к условиям окружающей среды</a:t>
            </a:r>
            <a:r>
              <a:rPr lang="ru-RU" sz="2000" dirty="0">
                <a:latin typeface="Times New Roman" panose="02020603050405020304" pitchFamily="18" charset="0"/>
                <a:cs typeface="Times New Roman" panose="02020603050405020304" pitchFamily="18" charset="0"/>
              </a:rPr>
              <a:t>;</a:t>
            </a:r>
          </a:p>
          <a:p>
            <a:r>
              <a:rPr lang="ru-RU" sz="1600" dirty="0">
                <a:latin typeface="Times New Roman" panose="02020603050405020304" pitchFamily="18" charset="0"/>
                <a:cs typeface="Times New Roman" panose="02020603050405020304" pitchFamily="18" charset="0"/>
              </a:rPr>
              <a:t>      конфликт с окружением;</a:t>
            </a:r>
          </a:p>
          <a:p>
            <a:r>
              <a:rPr lang="ru-RU" sz="1600" dirty="0">
                <a:latin typeface="Times New Roman" panose="02020603050405020304" pitchFamily="18" charset="0"/>
                <a:cs typeface="Times New Roman" panose="02020603050405020304" pitchFamily="18" charset="0"/>
              </a:rPr>
              <a:t>      неудовлетворенность своим положением, одиночество, непонимание окружающими;</a:t>
            </a:r>
          </a:p>
          <a:p>
            <a:r>
              <a:rPr lang="ru-RU" sz="1600" dirty="0">
                <a:latin typeface="Times New Roman" panose="02020603050405020304" pitchFamily="18" charset="0"/>
                <a:cs typeface="Times New Roman" panose="02020603050405020304" pitchFamily="18" charset="0"/>
              </a:rPr>
              <a:t>      осознание (самовнушение) своей неполноценности в чем-либо или с кем-либо.</a:t>
            </a:r>
          </a:p>
        </p:txBody>
      </p:sp>
    </p:spTree>
    <p:extLst>
      <p:ext uri="{BB962C8B-B14F-4D97-AF65-F5344CB8AC3E}">
        <p14:creationId xmlns:p14="http://schemas.microsoft.com/office/powerpoint/2010/main" val="2920269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213456"/>
            <a:ext cx="3923928" cy="261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5" y="980728"/>
            <a:ext cx="7632847" cy="6186309"/>
          </a:xfrm>
          <a:prstGeom prst="rect">
            <a:avLst/>
          </a:prstGeom>
          <a:noFill/>
        </p:spPr>
        <p:txBody>
          <a:bodyPr wrap="square" rtlCol="0">
            <a:spAutoFit/>
          </a:bodyPr>
          <a:lstStyle/>
          <a:p>
            <a:r>
              <a:rPr lang="ru-RU" b="1" dirty="0" smtClean="0">
                <a:solidFill>
                  <a:srgbClr val="FF0000"/>
                </a:solidFill>
                <a:latin typeface="Times New Roman" panose="02020603050405020304" pitchFamily="18" charset="0"/>
                <a:cs typeface="Times New Roman" panose="02020603050405020304" pitchFamily="18" charset="0"/>
              </a:rPr>
              <a:t>Биологические </a:t>
            </a:r>
            <a:r>
              <a:rPr lang="ru-RU" b="1" dirty="0">
                <a:solidFill>
                  <a:srgbClr val="FF0000"/>
                </a:solidFill>
                <a:latin typeface="Times New Roman" panose="02020603050405020304" pitchFamily="18" charset="0"/>
                <a:cs typeface="Times New Roman" panose="02020603050405020304" pitchFamily="18" charset="0"/>
              </a:rPr>
              <a:t>факторы </a:t>
            </a:r>
            <a:r>
              <a:rPr lang="ru-RU" dirty="0">
                <a:latin typeface="Times New Roman" panose="02020603050405020304" pitchFamily="18" charset="0"/>
                <a:cs typeface="Times New Roman" panose="02020603050405020304" pitchFamily="18" charset="0"/>
              </a:rPr>
              <a:t>– играют определенную роль в образовании алкогольной зависимости. Наследуется биологическая предрасположенность, на почве которой может развиться болезненная зависимость. На основании исследований пришли к выводу, что у 60% зависимых от </a:t>
            </a:r>
            <a:r>
              <a:rPr lang="ru-RU" dirty="0" err="1">
                <a:latin typeface="Times New Roman" panose="02020603050405020304" pitchFamily="18" charset="0"/>
                <a:cs typeface="Times New Roman" panose="02020603050405020304" pitchFamily="18" charset="0"/>
              </a:rPr>
              <a:t>психоактивных</a:t>
            </a:r>
            <a:r>
              <a:rPr lang="ru-RU" dirty="0">
                <a:latin typeface="Times New Roman" panose="02020603050405020304" pitchFamily="18" charset="0"/>
                <a:cs typeface="Times New Roman" panose="02020603050405020304" pitchFamily="18" charset="0"/>
              </a:rPr>
              <a:t> веществ лиц (алкоголь, наркотики и т.п.), их ближайшие родственники страдали зависимостью. Многие пристрастились к алкоголю под влиянием ближайших родственников, товарищей и знакомых</a:t>
            </a:r>
            <a:r>
              <a:rPr lang="ru-RU" dirty="0" smtClean="0">
                <a:latin typeface="Times New Roman" panose="02020603050405020304" pitchFamily="18" charset="0"/>
                <a:cs typeface="Times New Roman" panose="02020603050405020304" pitchFamily="18" charset="0"/>
              </a:rPr>
              <a:t>.</a:t>
            </a:r>
          </a:p>
          <a:p>
            <a:r>
              <a:rPr lang="ru-RU" b="1" dirty="0">
                <a:solidFill>
                  <a:srgbClr val="FF0000"/>
                </a:solidFill>
                <a:latin typeface="Times New Roman" panose="02020603050405020304" pitchFamily="18" charset="0"/>
                <a:cs typeface="Times New Roman" panose="02020603050405020304" pitchFamily="18" charset="0"/>
              </a:rPr>
              <a:t>Психические факторы </a:t>
            </a:r>
            <a:r>
              <a:rPr lang="ru-RU" dirty="0">
                <a:latin typeface="Times New Roman" panose="02020603050405020304" pitchFamily="18" charset="0"/>
                <a:cs typeface="Times New Roman" panose="02020603050405020304" pitchFamily="18" charset="0"/>
              </a:rPr>
              <a:t>- у подростков, злоупотребляющих алкоголем, чаще встречаются такие патологические отклонения, как:</a:t>
            </a:r>
          </a:p>
          <a:p>
            <a:r>
              <a:rPr lang="ru-RU" dirty="0" smtClean="0">
                <a:latin typeface="Times New Roman" panose="02020603050405020304" pitchFamily="18" charset="0"/>
                <a:cs typeface="Times New Roman" panose="02020603050405020304" pitchFamily="18" charset="0"/>
              </a:rPr>
              <a:t>• задержка </a:t>
            </a:r>
            <a:r>
              <a:rPr lang="ru-RU" dirty="0">
                <a:latin typeface="Times New Roman" panose="02020603050405020304" pitchFamily="18" charset="0"/>
                <a:cs typeface="Times New Roman" panose="02020603050405020304" pitchFamily="18" charset="0"/>
              </a:rPr>
              <a:t>психического развития;</a:t>
            </a:r>
          </a:p>
          <a:p>
            <a:r>
              <a:rPr lang="ru-RU" dirty="0" smtClean="0">
                <a:latin typeface="Times New Roman" panose="02020603050405020304" pitchFamily="18" charset="0"/>
                <a:cs typeface="Times New Roman" panose="02020603050405020304" pitchFamily="18" charset="0"/>
              </a:rPr>
              <a:t>• врожденные </a:t>
            </a:r>
            <a:r>
              <a:rPr lang="ru-RU" dirty="0">
                <a:latin typeface="Times New Roman" panose="02020603050405020304" pitchFamily="18" charset="0"/>
                <a:cs typeface="Times New Roman" panose="02020603050405020304" pitchFamily="18" charset="0"/>
              </a:rPr>
              <a:t>формы слабоумия;</a:t>
            </a:r>
          </a:p>
          <a:p>
            <a:r>
              <a:rPr lang="ru-RU" dirty="0" smtClean="0">
                <a:latin typeface="Times New Roman" panose="02020603050405020304" pitchFamily="18" charset="0"/>
                <a:cs typeface="Times New Roman" panose="02020603050405020304" pitchFamily="18" charset="0"/>
              </a:rPr>
              <a:t>• невротические </a:t>
            </a:r>
            <a:r>
              <a:rPr lang="ru-RU" dirty="0">
                <a:latin typeface="Times New Roman" panose="02020603050405020304" pitchFamily="18" charset="0"/>
                <a:cs typeface="Times New Roman" panose="02020603050405020304" pitchFamily="18" charset="0"/>
              </a:rPr>
              <a:t>реакции;</a:t>
            </a:r>
          </a:p>
          <a:p>
            <a:r>
              <a:rPr lang="ru-RU" dirty="0" smtClean="0">
                <a:latin typeface="Times New Roman" panose="02020603050405020304" pitchFamily="18" charset="0"/>
                <a:cs typeface="Times New Roman" panose="02020603050405020304" pitchFamily="18" charset="0"/>
              </a:rPr>
              <a:t>• патологические </a:t>
            </a:r>
            <a:r>
              <a:rPr lang="ru-RU" dirty="0">
                <a:latin typeface="Times New Roman" panose="02020603050405020304" pitchFamily="18" charset="0"/>
                <a:cs typeface="Times New Roman" panose="02020603050405020304" pitchFamily="18" charset="0"/>
              </a:rPr>
              <a:t>расстройства поведения;</a:t>
            </a:r>
          </a:p>
          <a:p>
            <a:r>
              <a:rPr lang="ru-RU" dirty="0" smtClean="0">
                <a:latin typeface="Times New Roman" panose="02020603050405020304" pitchFamily="18" charset="0"/>
                <a:cs typeface="Times New Roman" panose="02020603050405020304" pitchFamily="18" charset="0"/>
              </a:rPr>
              <a:t>• остаточные </a:t>
            </a:r>
            <a:r>
              <a:rPr lang="ru-RU" dirty="0">
                <a:latin typeface="Times New Roman" panose="02020603050405020304" pitchFamily="18" charset="0"/>
                <a:cs typeface="Times New Roman" panose="02020603050405020304" pitchFamily="18" charset="0"/>
              </a:rPr>
              <a:t>явления травм головного мозга.</a:t>
            </a:r>
          </a:p>
          <a:p>
            <a:r>
              <a:rPr lang="ru-RU" b="1" dirty="0">
                <a:solidFill>
                  <a:srgbClr val="FF0000"/>
                </a:solidFill>
                <a:latin typeface="Times New Roman" panose="02020603050405020304" pitchFamily="18" charset="0"/>
                <a:cs typeface="Times New Roman" panose="02020603050405020304" pitchFamily="18" charset="0"/>
              </a:rPr>
              <a:t>К алкоголизму и пьянству также приводят:</a:t>
            </a:r>
          </a:p>
          <a:p>
            <a:r>
              <a:rPr lang="ru-RU" dirty="0" smtClean="0">
                <a:latin typeface="Times New Roman" panose="02020603050405020304" pitchFamily="18" charset="0"/>
                <a:cs typeface="Times New Roman" panose="02020603050405020304" pitchFamily="18" charset="0"/>
              </a:rPr>
              <a:t>•  низкий </a:t>
            </a:r>
            <a:r>
              <a:rPr lang="ru-RU" dirty="0">
                <a:latin typeface="Times New Roman" panose="02020603050405020304" pitchFamily="18" charset="0"/>
                <a:cs typeface="Times New Roman" panose="02020603050405020304" pitchFamily="18" charset="0"/>
              </a:rPr>
              <a:t>духовный и культурный уровень;</a:t>
            </a:r>
          </a:p>
          <a:p>
            <a:r>
              <a:rPr lang="ru-RU" dirty="0" smtClean="0">
                <a:latin typeface="Times New Roman" panose="02020603050405020304" pitchFamily="18" charset="0"/>
                <a:cs typeface="Times New Roman" panose="02020603050405020304" pitchFamily="18" charset="0"/>
              </a:rPr>
              <a:t>•  нездоровый </a:t>
            </a:r>
            <a:r>
              <a:rPr lang="ru-RU" dirty="0">
                <a:latin typeface="Times New Roman" panose="02020603050405020304" pitchFamily="18" charset="0"/>
                <a:cs typeface="Times New Roman" panose="02020603050405020304" pitchFamily="18" charset="0"/>
              </a:rPr>
              <a:t>образ жизни;</a:t>
            </a:r>
          </a:p>
          <a:p>
            <a:r>
              <a:rPr lang="ru-RU" dirty="0" smtClean="0">
                <a:latin typeface="Times New Roman" panose="02020603050405020304" pitchFamily="18" charset="0"/>
                <a:cs typeface="Times New Roman" panose="02020603050405020304" pitchFamily="18" charset="0"/>
              </a:rPr>
              <a:t>•  слабость </a:t>
            </a:r>
            <a:r>
              <a:rPr lang="ru-RU" dirty="0">
                <a:latin typeface="Times New Roman" panose="02020603050405020304" pitchFamily="18" charset="0"/>
                <a:cs typeface="Times New Roman" panose="02020603050405020304" pitchFamily="18" charset="0"/>
              </a:rPr>
              <a:t>волевых качеств личности </a:t>
            </a:r>
            <a:r>
              <a:rPr lang="ru-RU" dirty="0" smtClean="0">
                <a:latin typeface="Times New Roman" panose="02020603050405020304" pitchFamily="18" charset="0"/>
                <a:cs typeface="Times New Roman" panose="02020603050405020304" pitchFamily="18" charset="0"/>
              </a:rPr>
              <a:t>на</a:t>
            </a:r>
          </a:p>
          <a:p>
            <a:r>
              <a:rPr lang="ru-RU" dirty="0" smtClean="0">
                <a:latin typeface="Times New Roman" panose="02020603050405020304" pitchFamily="18" charset="0"/>
                <a:cs typeface="Times New Roman" panose="02020603050405020304" pitchFamily="18" charset="0"/>
              </a:rPr>
              <a:t>фоне </a:t>
            </a:r>
            <a:r>
              <a:rPr lang="ru-RU" dirty="0">
                <a:latin typeface="Times New Roman" panose="02020603050405020304" pitchFamily="18" charset="0"/>
                <a:cs typeface="Times New Roman" panose="02020603050405020304" pitchFamily="18" charset="0"/>
              </a:rPr>
              <a:t>алкогольного влияния и традиций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ближайшего </a:t>
            </a:r>
            <a:r>
              <a:rPr lang="ru-RU" dirty="0">
                <a:latin typeface="Times New Roman" panose="02020603050405020304" pitchFamily="18" charset="0"/>
                <a:cs typeface="Times New Roman" panose="02020603050405020304" pitchFamily="18" charset="0"/>
              </a:rPr>
              <a:t>окружения.</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5774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874" y="4560169"/>
            <a:ext cx="3978150" cy="229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476672"/>
            <a:ext cx="7704856" cy="5509200"/>
          </a:xfrm>
          <a:prstGeom prst="rect">
            <a:avLst/>
          </a:prstGeom>
          <a:noFill/>
        </p:spPr>
        <p:txBody>
          <a:bodyPr wrap="square" rtlCol="0">
            <a:spAutoFit/>
          </a:bodyPr>
          <a:lstStyle/>
          <a:p>
            <a:r>
              <a:rPr lang="ru-RU" b="1" dirty="0">
                <a:solidFill>
                  <a:srgbClr val="FF0000"/>
                </a:solidFill>
                <a:latin typeface="Times New Roman" panose="02020603050405020304" pitchFamily="18" charset="0"/>
                <a:cs typeface="Times New Roman" panose="02020603050405020304" pitchFamily="18" charset="0"/>
              </a:rPr>
              <a:t>Алкоголизм</a:t>
            </a:r>
            <a:r>
              <a:rPr lang="ru-RU" sz="1600" dirty="0">
                <a:latin typeface="Times New Roman" panose="02020603050405020304" pitchFamily="18" charset="0"/>
                <a:cs typeface="Times New Roman" panose="02020603050405020304" pitchFamily="18" charset="0"/>
              </a:rPr>
              <a:t> - заболевание с </a:t>
            </a:r>
            <a:r>
              <a:rPr lang="ru-RU" sz="1600" dirty="0" err="1">
                <a:latin typeface="Times New Roman" panose="02020603050405020304" pitchFamily="18" charset="0"/>
                <a:cs typeface="Times New Roman" panose="02020603050405020304" pitchFamily="18" charset="0"/>
              </a:rPr>
              <a:t>прогредиентным</a:t>
            </a:r>
            <a:r>
              <a:rPr lang="ru-RU" sz="1600" dirty="0">
                <a:latin typeface="Times New Roman" panose="02020603050405020304" pitchFamily="18" charset="0"/>
                <a:cs typeface="Times New Roman" panose="02020603050405020304" pitchFamily="18" charset="0"/>
              </a:rPr>
              <a:t> (прогрессирующим) течением, в основе которого лежит пристрастие к этиловому спирту. В социальном плане алкоголизм означает злоупотребление спиртными напитками (пьянство), приводящее к нарушению нравственных и социальных норм поведения, к нанесению ущерба собственному здоровью, материальному и моральному состоянию семьи, а также влияющее на здоровье и благосостояние общества в целом. Злоупотребление алкоголем, по данным ВОЗ, является третьей после сердечно-сосудистых и онкологических заболеваний причиной смертности</a:t>
            </a:r>
            <a:r>
              <a:rPr lang="ru-RU" sz="1600" dirty="0" smtClean="0">
                <a:latin typeface="Times New Roman" panose="02020603050405020304" pitchFamily="18" charset="0"/>
                <a:cs typeface="Times New Roman" panose="02020603050405020304" pitchFamily="18" charset="0"/>
              </a:rPr>
              <a:t>.</a:t>
            </a:r>
          </a:p>
          <a:p>
            <a:r>
              <a:rPr lang="ru-RU" sz="1600" dirty="0">
                <a:latin typeface="Times New Roman" panose="02020603050405020304" pitchFamily="18" charset="0"/>
                <a:cs typeface="Times New Roman" panose="02020603050405020304" pitchFamily="18" charset="0"/>
              </a:rPr>
              <a:t>Алкоголизм - это, бесспорно, тяжелое заболевание, разрушающее не только пьющего человека, но и его родственников, живущих в нескончаемом стрессе. Но было бы серьезной ошибкой считать алкоголизм неизлечимым заболеванием. Это очень вредное заблуждение, убивающее надежду. Ни в коем случае не отчаивайтесь. </a:t>
            </a:r>
            <a:r>
              <a:rPr lang="ru-RU" sz="1600" dirty="0" smtClean="0">
                <a:latin typeface="Times New Roman" panose="02020603050405020304" pitchFamily="18" charset="0"/>
                <a:cs typeface="Times New Roman" panose="02020603050405020304" pitchFamily="18" charset="0"/>
              </a:rPr>
              <a:t>Выход </a:t>
            </a:r>
            <a:r>
              <a:rPr lang="ru-RU" sz="1600" dirty="0">
                <a:latin typeface="Times New Roman" panose="02020603050405020304" pitchFamily="18" charset="0"/>
                <a:cs typeface="Times New Roman" panose="02020603050405020304" pitchFamily="18" charset="0"/>
              </a:rPr>
              <a:t>есть, только нужно двигаться в правильном направлении.</a:t>
            </a:r>
          </a:p>
          <a:p>
            <a:r>
              <a:rPr lang="ru-RU" sz="1600" dirty="0">
                <a:latin typeface="Times New Roman" panose="02020603050405020304" pitchFamily="18" charset="0"/>
                <a:cs typeface="Times New Roman" panose="02020603050405020304" pitchFamily="18" charset="0"/>
              </a:rPr>
              <a:t>Больных алкоголизмом часто обвиняют в безволии. Однако трудности лечения алкоголизма связаны не с этим. Зависимые от алкоголя люди предпочитают длительное время не замечать проблему пьянства, либо выбирают ложный путь решения, ставя нереалистичные цели. И поэтому </a:t>
            </a:r>
            <a:r>
              <a:rPr lang="ru-RU" sz="1600" dirty="0" smtClean="0">
                <a:latin typeface="Times New Roman" panose="02020603050405020304" pitchFamily="18" charset="0"/>
                <a:cs typeface="Times New Roman" panose="02020603050405020304" pitchFamily="18" charset="0"/>
              </a:rPr>
              <a:t>заводят</a:t>
            </a: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себя в тупик.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Вместе </a:t>
            </a:r>
            <a:r>
              <a:rPr lang="ru-RU" sz="1600" dirty="0">
                <a:latin typeface="Times New Roman" panose="02020603050405020304" pitchFamily="18" charset="0"/>
                <a:cs typeface="Times New Roman" panose="02020603050405020304" pitchFamily="18" charset="0"/>
              </a:rPr>
              <a:t>с тем, когда выбирается правильный путь,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выясняется</a:t>
            </a:r>
            <a:r>
              <a:rPr lang="ru-RU" sz="1600" dirty="0">
                <a:latin typeface="Times New Roman" panose="02020603050405020304" pitchFamily="18" charset="0"/>
                <a:cs typeface="Times New Roman" panose="02020603050405020304" pitchFamily="18" charset="0"/>
              </a:rPr>
              <a:t>, что с силой воли все в порядке.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Даже </a:t>
            </a:r>
            <a:r>
              <a:rPr lang="ru-RU" sz="1600" dirty="0">
                <a:latin typeface="Times New Roman" panose="02020603050405020304" pitchFamily="18" charset="0"/>
                <a:cs typeface="Times New Roman" panose="02020603050405020304" pitchFamily="18" charset="0"/>
              </a:rPr>
              <a:t>в запущенной стадии алкоголизма, если </a:t>
            </a:r>
            <a:r>
              <a:rPr lang="ru-RU" sz="1600" dirty="0" smtClean="0">
                <a:latin typeface="Times New Roman" panose="02020603050405020304" pitchFamily="18" charset="0"/>
                <a:cs typeface="Times New Roman" panose="02020603050405020304" pitchFamily="18" charset="0"/>
              </a:rPr>
              <a:t>навести</a:t>
            </a: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порядок в голове, болезнь отступает.</a:t>
            </a:r>
          </a:p>
        </p:txBody>
      </p:sp>
    </p:spTree>
    <p:extLst>
      <p:ext uri="{BB962C8B-B14F-4D97-AF65-F5344CB8AC3E}">
        <p14:creationId xmlns:p14="http://schemas.microsoft.com/office/powerpoint/2010/main" val="2641848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48680"/>
            <a:ext cx="7848872" cy="4801314"/>
          </a:xfrm>
          <a:prstGeom prst="rect">
            <a:avLst/>
          </a:prstGeom>
          <a:noFill/>
        </p:spPr>
        <p:txBody>
          <a:bodyPr wrap="square" rtlCol="0">
            <a:spAutoFit/>
          </a:bodyPr>
          <a:lstStyle/>
          <a:p>
            <a:pPr algn="ctr"/>
            <a:r>
              <a:rPr lang="ru-RU" b="1" dirty="0">
                <a:solidFill>
                  <a:srgbClr val="00B0F0"/>
                </a:solidFill>
                <a:latin typeface="Times New Roman" panose="02020603050405020304" pitchFamily="18" charset="0"/>
                <a:cs typeface="Times New Roman" panose="02020603050405020304" pitchFamily="18" charset="0"/>
              </a:rPr>
              <a:t>Особенности употребления алкоголя подростками</a:t>
            </a:r>
          </a:p>
          <a:p>
            <a:r>
              <a:rPr lang="ru-RU" dirty="0">
                <a:latin typeface="Times New Roman" panose="02020603050405020304" pitchFamily="18" charset="0"/>
                <a:cs typeface="Times New Roman" panose="02020603050405020304" pitchFamily="18" charset="0"/>
              </a:rPr>
              <a:t> Как правило, подростки постепенно втягиваются в процесс приобщения к спиртному и проходят несколько стадий:</a:t>
            </a:r>
          </a:p>
          <a:p>
            <a:r>
              <a:rPr lang="ru-RU" dirty="0">
                <a:latin typeface="Times New Roman" panose="02020603050405020304" pitchFamily="18" charset="0"/>
                <a:cs typeface="Times New Roman" panose="02020603050405020304" pitchFamily="18" charset="0"/>
              </a:rPr>
              <a:t>•	начало употребления в компании «безобидных» и «безалкогольных» легких напитков (пиво разной крепости);</a:t>
            </a:r>
          </a:p>
          <a:p>
            <a:r>
              <a:rPr lang="ru-RU" dirty="0">
                <a:latin typeface="Times New Roman" panose="02020603050405020304" pitchFamily="18" charset="0"/>
                <a:cs typeface="Times New Roman" panose="02020603050405020304" pitchFamily="18" charset="0"/>
              </a:rPr>
              <a:t>•	постепенный переход к крепким напиткам</a:t>
            </a:r>
          </a:p>
          <a:p>
            <a:r>
              <a:rPr lang="ru-RU" dirty="0">
                <a:latin typeface="Times New Roman" panose="02020603050405020304" pitchFamily="18" charset="0"/>
                <a:cs typeface="Times New Roman" panose="02020603050405020304" pitchFamily="18" charset="0"/>
              </a:rPr>
              <a:t>•	частое употребление алкоголя в больших дозах;</a:t>
            </a:r>
          </a:p>
          <a:p>
            <a:r>
              <a:rPr lang="ru-RU" dirty="0">
                <a:latin typeface="Times New Roman" panose="02020603050405020304" pitchFamily="18" charset="0"/>
                <a:cs typeface="Times New Roman" panose="02020603050405020304" pitchFamily="18" charset="0"/>
              </a:rPr>
              <a:t>•	отсутствие выраженных соматических последствий употребления алкоголя;</a:t>
            </a:r>
          </a:p>
          <a:p>
            <a:r>
              <a:rPr lang="ru-RU" dirty="0">
                <a:latin typeface="Times New Roman" panose="02020603050405020304" pitchFamily="18" charset="0"/>
                <a:cs typeface="Times New Roman" panose="02020603050405020304" pitchFamily="18" charset="0"/>
              </a:rPr>
              <a:t>•	отрицание наличия проблем, связанных с употреблением алкоголя;</a:t>
            </a:r>
          </a:p>
          <a:p>
            <a:r>
              <a:rPr lang="ru-RU" dirty="0">
                <a:latin typeface="Times New Roman" panose="02020603050405020304" pitchFamily="18" charset="0"/>
                <a:cs typeface="Times New Roman" panose="02020603050405020304" pitchFamily="18" charset="0"/>
              </a:rPr>
              <a:t>•	негативное отношение к предложению начать лечение</a:t>
            </a:r>
            <a:r>
              <a:rPr lang="ru-RU" dirty="0" smtClean="0">
                <a:latin typeface="Times New Roman" panose="02020603050405020304" pitchFamily="18" charset="0"/>
                <a:cs typeface="Times New Roman" panose="02020603050405020304" pitchFamily="18" charset="0"/>
              </a:rPr>
              <a:t>.</a:t>
            </a:r>
          </a:p>
          <a:p>
            <a:pPr algn="ctr"/>
            <a:r>
              <a:rPr lang="ru-RU" dirty="0">
                <a:latin typeface="Times New Roman" panose="02020603050405020304" pitchFamily="18" charset="0"/>
                <a:cs typeface="Times New Roman" panose="02020603050405020304" pitchFamily="18" charset="0"/>
              </a:rPr>
              <a:t> </a:t>
            </a:r>
            <a:r>
              <a:rPr lang="ru-RU" b="1" dirty="0">
                <a:solidFill>
                  <a:srgbClr val="00B0F0"/>
                </a:solidFill>
                <a:latin typeface="Times New Roman" panose="02020603050405020304" pitchFamily="18" charset="0"/>
                <a:cs typeface="Times New Roman" panose="02020603050405020304" pitchFamily="18" charset="0"/>
              </a:rPr>
              <a:t>Признаки заболевания алкоголизмом</a:t>
            </a:r>
          </a:p>
          <a:p>
            <a:r>
              <a:rPr lang="ru-RU" dirty="0" smtClean="0">
                <a:latin typeface="Times New Roman" panose="02020603050405020304" pitchFamily="18" charset="0"/>
                <a:cs typeface="Times New Roman" panose="02020603050405020304" pitchFamily="18" charset="0"/>
              </a:rPr>
              <a:t>1. Непреодолимое </a:t>
            </a:r>
            <a:r>
              <a:rPr lang="ru-RU" dirty="0">
                <a:latin typeface="Times New Roman" panose="02020603050405020304" pitchFamily="18" charset="0"/>
                <a:cs typeface="Times New Roman" panose="02020603050405020304" pitchFamily="18" charset="0"/>
              </a:rPr>
              <a:t>желание принять алкоголь;</a:t>
            </a:r>
          </a:p>
          <a:p>
            <a:r>
              <a:rPr lang="ru-RU" dirty="0" smtClean="0">
                <a:latin typeface="Times New Roman" panose="02020603050405020304" pitchFamily="18" charset="0"/>
                <a:cs typeface="Times New Roman" panose="02020603050405020304" pitchFamily="18" charset="0"/>
              </a:rPr>
              <a:t>2. Потеря </a:t>
            </a:r>
            <a:r>
              <a:rPr lang="ru-RU" dirty="0">
                <a:latin typeface="Times New Roman" panose="02020603050405020304" pitchFamily="18" charset="0"/>
                <a:cs typeface="Times New Roman" panose="02020603050405020304" pitchFamily="18" charset="0"/>
              </a:rPr>
              <a:t>контроля над количеством выпитого;</a:t>
            </a:r>
          </a:p>
          <a:p>
            <a:r>
              <a:rPr lang="ru-RU" dirty="0" smtClean="0">
                <a:latin typeface="Times New Roman" panose="02020603050405020304" pitchFamily="18" charset="0"/>
                <a:cs typeface="Times New Roman" panose="02020603050405020304" pitchFamily="18" charset="0"/>
              </a:rPr>
              <a:t>3. Рост </a:t>
            </a:r>
            <a:r>
              <a:rPr lang="ru-RU" dirty="0">
                <a:latin typeface="Times New Roman" panose="02020603050405020304" pitchFamily="18" charset="0"/>
                <a:cs typeface="Times New Roman" panose="02020603050405020304" pitchFamily="18" charset="0"/>
              </a:rPr>
              <a:t>толерантности к алкоголю (употребление больших доз алкоголя);</a:t>
            </a:r>
          </a:p>
          <a:p>
            <a:r>
              <a:rPr lang="ru-RU" dirty="0" smtClean="0">
                <a:latin typeface="Times New Roman" panose="02020603050405020304" pitchFamily="18" charset="0"/>
                <a:cs typeface="Times New Roman" panose="02020603050405020304" pitchFamily="18" charset="0"/>
              </a:rPr>
              <a:t>4. Высокий </a:t>
            </a:r>
            <a:r>
              <a:rPr lang="ru-RU" dirty="0">
                <a:latin typeface="Times New Roman" panose="02020603050405020304" pitchFamily="18" charset="0"/>
                <a:cs typeface="Times New Roman" panose="02020603050405020304" pitchFamily="18" charset="0"/>
              </a:rPr>
              <a:t>приоритет употребления алкоголя по сравнению с любыми другими видами деятельности и обязательствами;</a:t>
            </a:r>
          </a:p>
        </p:txBody>
      </p:sp>
    </p:spTree>
    <p:extLst>
      <p:ext uri="{BB962C8B-B14F-4D97-AF65-F5344CB8AC3E}">
        <p14:creationId xmlns:p14="http://schemas.microsoft.com/office/powerpoint/2010/main" val="3173908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1052736"/>
            <a:ext cx="7776864" cy="4062651"/>
          </a:xfrm>
          <a:prstGeom prst="rect">
            <a:avLst/>
          </a:prstGeom>
          <a:noFill/>
        </p:spPr>
        <p:txBody>
          <a:bodyPr wrap="square" rtlCol="0">
            <a:spAutoFit/>
          </a:bodyPr>
          <a:lstStyle/>
          <a:p>
            <a:pPr algn="ctr"/>
            <a:r>
              <a:rPr lang="ru-RU" sz="2400" b="1" i="1" dirty="0">
                <a:solidFill>
                  <a:schemeClr val="tx2"/>
                </a:solidFill>
                <a:latin typeface="Times New Roman" panose="02020603050405020304" pitchFamily="18" charset="0"/>
                <a:cs typeface="Times New Roman" panose="02020603050405020304" pitchFamily="18" charset="0"/>
              </a:rPr>
              <a:t>Меры профилактики алкоголизма у подростков</a:t>
            </a:r>
          </a:p>
          <a:p>
            <a:r>
              <a:rPr lang="ru-RU" dirty="0">
                <a:latin typeface="Times New Roman" panose="02020603050405020304" pitchFamily="18" charset="0"/>
                <a:cs typeface="Times New Roman" panose="02020603050405020304" pitchFamily="18" charset="0"/>
              </a:rPr>
              <a:t>Защита подрастающего поколения от пагубного влияния алкоголя возможна при проведении комплекса воспитательных, санитарно-просветительных, ограничительных и медицинских мероприятий.</a:t>
            </a:r>
          </a:p>
          <a:p>
            <a:r>
              <a:rPr lang="ru-RU" dirty="0">
                <a:latin typeface="Times New Roman" panose="02020603050405020304" pitchFamily="18" charset="0"/>
                <a:cs typeface="Times New Roman" panose="02020603050405020304" pitchFamily="18" charset="0"/>
              </a:rPr>
              <a:t>•	Главное – изменить у всего населения отношение к алкоголю, создать трезвеннические установки и мотивацию к здоровому образу жизни.</a:t>
            </a:r>
          </a:p>
          <a:p>
            <a:r>
              <a:rPr lang="ru-RU" dirty="0">
                <a:latin typeface="Times New Roman" panose="02020603050405020304" pitchFamily="18" charset="0"/>
                <a:cs typeface="Times New Roman" panose="02020603050405020304" pitchFamily="18" charset="0"/>
              </a:rPr>
              <a:t>•	Выявление на самых ранних этапах в подростковом и даже детском возрасте предрасположенных к алкоголю людей и постоянное внимание к ним.</a:t>
            </a:r>
          </a:p>
          <a:p>
            <a:r>
              <a:rPr lang="ru-RU" dirty="0">
                <a:latin typeface="Times New Roman" panose="02020603050405020304" pitchFamily="18" charset="0"/>
                <a:cs typeface="Times New Roman" panose="02020603050405020304" pitchFamily="18" charset="0"/>
              </a:rPr>
              <a:t>•	Информирование детей, подростков и взрослых об особенностях алкоголя, его опасных последствиях для здоровья, поведения и жизни.</a:t>
            </a:r>
          </a:p>
          <a:p>
            <a:r>
              <a:rPr lang="ru-RU" dirty="0">
                <a:latin typeface="Times New Roman" panose="02020603050405020304" pitchFamily="18" charset="0"/>
                <a:cs typeface="Times New Roman" panose="02020603050405020304" pitchFamily="18" charset="0"/>
              </a:rPr>
              <a:t>•	Обучение навыкам сопротивления в ситуациях, связанных с употреблением алкоголя, риском развития зависимости и рецидива</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8336" y="4659266"/>
            <a:ext cx="3555904" cy="2198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8927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836712"/>
            <a:ext cx="7704856" cy="5632311"/>
          </a:xfrm>
          <a:prstGeom prst="rect">
            <a:avLst/>
          </a:prstGeom>
          <a:noFill/>
        </p:spPr>
        <p:txBody>
          <a:bodyPr wrap="square" rtlCol="0">
            <a:spAutoFit/>
          </a:bodyPr>
          <a:lstStyle/>
          <a:p>
            <a:r>
              <a:rPr lang="ru-RU" b="1" dirty="0" err="1">
                <a:solidFill>
                  <a:srgbClr val="C00000"/>
                </a:solidFill>
                <a:latin typeface="Times New Roman" panose="02020603050405020304" pitchFamily="18" charset="0"/>
                <a:cs typeface="Times New Roman" panose="02020603050405020304" pitchFamily="18" charset="0"/>
              </a:rPr>
              <a:t>Созависимость</a:t>
            </a:r>
            <a:r>
              <a:rPr lang="ru-RU" dirty="0">
                <a:latin typeface="Times New Roman" panose="02020603050405020304" pitchFamily="18" charset="0"/>
                <a:cs typeface="Times New Roman" panose="02020603050405020304" pitchFamily="18" charset="0"/>
              </a:rPr>
              <a:t> - это состояние, развивающееся у людей, проживающих вместе или тесно связанных родственными или дружескими отношениями с лицом, страдающим зависимостью (алкоголизмом, наркоманией, токсикоманией либо иными зависимостями</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У </a:t>
            </a:r>
            <a:r>
              <a:rPr lang="ru-RU" dirty="0" err="1">
                <a:latin typeface="Times New Roman" panose="02020603050405020304" pitchFamily="18" charset="0"/>
                <a:cs typeface="Times New Roman" panose="02020603050405020304" pitchFamily="18" charset="0"/>
              </a:rPr>
              <a:t>созависимых</a:t>
            </a:r>
            <a:r>
              <a:rPr lang="ru-RU" dirty="0">
                <a:latin typeface="Times New Roman" panose="02020603050405020304" pitchFamily="18" charset="0"/>
                <a:cs typeface="Times New Roman" panose="02020603050405020304" pitchFamily="18" charset="0"/>
              </a:rPr>
              <a:t> размыты границы собственного «Я». Они так поглощены ответственностью за своего близкого, что утрачивают себя, подавляют свои потребности и чувства, как бы «замораживают» их, что способствует повышению переносимости эмоциональной боли. Отождествление себя с зависимым приводит к тому, что </a:t>
            </a:r>
            <a:r>
              <a:rPr lang="ru-RU" dirty="0" err="1">
                <a:latin typeface="Times New Roman" panose="02020603050405020304" pitchFamily="18" charset="0"/>
                <a:cs typeface="Times New Roman" panose="02020603050405020304" pitchFamily="18" charset="0"/>
              </a:rPr>
              <a:t>созависимый</a:t>
            </a:r>
            <a:r>
              <a:rPr lang="ru-RU" dirty="0">
                <a:latin typeface="Times New Roman" panose="02020603050405020304" pitchFamily="18" charset="0"/>
                <a:cs typeface="Times New Roman" panose="02020603050405020304" pitchFamily="18" charset="0"/>
              </a:rPr>
              <a:t> страдает за обоих.</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Несмотря на постоянные конфликты, ссоры, скандалы, негативные переживания (страх, гнев, стыд, тревога, отчаяние) </a:t>
            </a:r>
            <a:r>
              <a:rPr lang="ru-RU" dirty="0" err="1">
                <a:latin typeface="Times New Roman" panose="02020603050405020304" pitchFamily="18" charset="0"/>
                <a:cs typeface="Times New Roman" panose="02020603050405020304" pitchFamily="18" charset="0"/>
              </a:rPr>
              <a:t>созависимые</a:t>
            </a:r>
            <a:r>
              <a:rPr lang="ru-RU" dirty="0">
                <a:latin typeface="Times New Roman" panose="02020603050405020304" pitchFamily="18" charset="0"/>
                <a:cs typeface="Times New Roman" panose="02020603050405020304" pitchFamily="18" charset="0"/>
              </a:rPr>
              <a:t> тесно связаны, как бы спаяны в эмоциональном отношении с зависимым. Поскольку алкоголизм или другая зависимость часто воспринимается как порок, то близкие зависимого стыдятся его поведения так же сильно,</a:t>
            </a:r>
          </a:p>
          <a:p>
            <a:r>
              <a:rPr lang="ru-RU" dirty="0">
                <a:latin typeface="Times New Roman" panose="02020603050405020304" pitchFamily="18" charset="0"/>
                <a:cs typeface="Times New Roman" panose="02020603050405020304" pitchFamily="18" charset="0"/>
              </a:rPr>
              <a:t>как если бы это было их собственное. Боясь унижения и осуждения окружающих, </a:t>
            </a:r>
            <a:r>
              <a:rPr lang="ru-RU" dirty="0" err="1">
                <a:latin typeface="Times New Roman" panose="02020603050405020304" pitchFamily="18" charset="0"/>
                <a:cs typeface="Times New Roman" panose="02020603050405020304" pitchFamily="18" charset="0"/>
              </a:rPr>
              <a:t>созависимые</a:t>
            </a:r>
            <a:r>
              <a:rPr lang="ru-RU" dirty="0">
                <a:latin typeface="Times New Roman" panose="02020603050405020304" pitchFamily="18" charset="0"/>
                <a:cs typeface="Times New Roman" panose="02020603050405020304" pitchFamily="18" charset="0"/>
              </a:rPr>
              <a:t> всеми силами пытаются скрыть болезнь: «Никто не должен догадываться, какой кошмар твориться у меня дома». Как правило, </a:t>
            </a:r>
            <a:r>
              <a:rPr lang="ru-RU" dirty="0" err="1">
                <a:latin typeface="Times New Roman" panose="02020603050405020304" pitchFamily="18" charset="0"/>
                <a:cs typeface="Times New Roman" panose="02020603050405020304" pitchFamily="18" charset="0"/>
              </a:rPr>
              <a:t>созависимые</a:t>
            </a:r>
            <a:r>
              <a:rPr lang="ru-RU" dirty="0">
                <a:latin typeface="Times New Roman" panose="02020603050405020304" pitchFamily="18" charset="0"/>
                <a:cs typeface="Times New Roman" panose="02020603050405020304" pitchFamily="18" charset="0"/>
              </a:rPr>
              <a:t> обманывают не только посторонних людей, но и членов семьи, себя.</a:t>
            </a:r>
          </a:p>
        </p:txBody>
      </p:sp>
    </p:spTree>
    <p:extLst>
      <p:ext uri="{BB962C8B-B14F-4D97-AF65-F5344CB8AC3E}">
        <p14:creationId xmlns:p14="http://schemas.microsoft.com/office/powerpoint/2010/main" val="3897480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377047"/>
            <a:ext cx="3685048" cy="245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476672"/>
            <a:ext cx="7776864" cy="3970318"/>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Эмоциональные проявления </a:t>
            </a:r>
            <a:r>
              <a:rPr lang="ru-RU" dirty="0" err="1">
                <a:latin typeface="Times New Roman" panose="02020603050405020304" pitchFamily="18" charset="0"/>
                <a:cs typeface="Times New Roman" panose="02020603050405020304" pitchFamily="18" charset="0"/>
              </a:rPr>
              <a:t>созависимых</a:t>
            </a:r>
            <a:r>
              <a:rPr lang="ru-RU" dirty="0">
                <a:latin typeface="Times New Roman" panose="02020603050405020304" pitchFamily="18" charset="0"/>
                <a:cs typeface="Times New Roman" panose="02020603050405020304" pitchFamily="18" charset="0"/>
              </a:rPr>
              <a:t> – стыд, тревога, страх, постоянное отчаяние, пессимистический взгляд на жизнь, чувство бессилия, гнев, обида - влекут за собой невротические расстройства (неврозы, депрессии, мысли о суициде), а также различные соматические заболевания (язвы, колиты, болезни сердца и т.д.).</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Необходимо знать, что </a:t>
            </a:r>
            <a:r>
              <a:rPr lang="ru-RU" dirty="0" err="1">
                <a:latin typeface="Times New Roman" panose="02020603050405020304" pitchFamily="18" charset="0"/>
                <a:cs typeface="Times New Roman" panose="02020603050405020304" pitchFamily="18" charset="0"/>
              </a:rPr>
              <a:t>созависимые</a:t>
            </a:r>
            <a:r>
              <a:rPr lang="ru-RU" dirty="0">
                <a:latin typeface="Times New Roman" panose="02020603050405020304" pitchFamily="18" charset="0"/>
                <a:cs typeface="Times New Roman" panose="02020603050405020304" pitchFamily="18" charset="0"/>
              </a:rPr>
              <a:t> (лица из социального окружения лиц, злоупотребляющих алкоголем или потребляющих наркотики) могут получить наркологическую, </a:t>
            </a:r>
            <a:r>
              <a:rPr lang="ru-RU" dirty="0" err="1">
                <a:latin typeface="Times New Roman" panose="02020603050405020304" pitchFamily="18" charset="0"/>
                <a:cs typeface="Times New Roman" panose="02020603050405020304" pitchFamily="18" charset="0"/>
              </a:rPr>
              <a:t>психотерапевтичекую</a:t>
            </a:r>
            <a:r>
              <a:rPr lang="ru-RU" dirty="0">
                <a:latin typeface="Times New Roman" panose="02020603050405020304" pitchFamily="18" charset="0"/>
                <a:cs typeface="Times New Roman" panose="02020603050405020304" pitchFamily="18" charset="0"/>
              </a:rPr>
              <a:t>, психологическую помощь, в том числе анонимно.</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 вопросам оказания наркологической, психотерапевтической помощи можно обратиться (в том числе анонимно) к врачу-психиатру-наркологу, врачу-психотерапевту учреждения здравоохранения по месту жительства.</a:t>
            </a:r>
          </a:p>
        </p:txBody>
      </p:sp>
    </p:spTree>
    <p:extLst>
      <p:ext uri="{BB962C8B-B14F-4D97-AF65-F5344CB8AC3E}">
        <p14:creationId xmlns:p14="http://schemas.microsoft.com/office/powerpoint/2010/main" val="2477924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404664"/>
            <a:ext cx="7776864" cy="286232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В кризисных и сложных жизненных ситуациях можно обратиться в областную службу экстренной психологической помощи «Телефон доверия», которая работает на базе учреждения здравоохранения «Минский областной клинический центр «Психиатрия-наркология». </a:t>
            </a:r>
            <a:r>
              <a:rPr lang="ru-RU" b="1" dirty="0">
                <a:latin typeface="Times New Roman" panose="02020603050405020304" pitchFamily="18" charset="0"/>
                <a:cs typeface="Times New Roman" panose="02020603050405020304" pitchFamily="18" charset="0"/>
              </a:rPr>
              <a:t>Психологическая помощь оказывается бесплатно, анонимно, круглосуточно и без выходных</a:t>
            </a:r>
          </a:p>
          <a:p>
            <a:r>
              <a:rPr lang="ru-RU" b="1" dirty="0">
                <a:latin typeface="Times New Roman" panose="02020603050405020304" pitchFamily="18" charset="0"/>
                <a:cs typeface="Times New Roman" panose="02020603050405020304" pitchFamily="18" charset="0"/>
              </a:rPr>
              <a:t>по телефонам: 8 (017) 270-24-01 (городской) и 8 (029) 899-04-01 (мобильный). По телефону</a:t>
            </a:r>
          </a:p>
          <a:p>
            <a:r>
              <a:rPr lang="ru-RU" b="1" dirty="0">
                <a:latin typeface="Times New Roman" panose="02020603050405020304" pitchFamily="18" charset="0"/>
                <a:cs typeface="Times New Roman" panose="02020603050405020304" pitchFamily="18" charset="0"/>
              </a:rPr>
              <a:t>+375 29 899-04-01 можно позвонить через мессенджеры </a:t>
            </a:r>
            <a:r>
              <a:rPr lang="ru-RU" b="1" dirty="0" err="1">
                <a:latin typeface="Times New Roman" panose="02020603050405020304" pitchFamily="18" charset="0"/>
                <a:cs typeface="Times New Roman" panose="02020603050405020304" pitchFamily="18" charset="0"/>
              </a:rPr>
              <a:t>Телеграм</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Telegram</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Вайбер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Viber</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Ватсап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WhatsApp</a:t>
            </a:r>
            <a:r>
              <a:rPr lang="ru-RU" b="1"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841" y="2996952"/>
            <a:ext cx="6224240" cy="350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337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764704"/>
            <a:ext cx="7128792" cy="1077218"/>
          </a:xfrm>
          <a:prstGeom prst="rect">
            <a:avLst/>
          </a:prstGeom>
          <a:noFill/>
        </p:spPr>
        <p:txBody>
          <a:bodyPr wrap="square" rtlCol="0">
            <a:spAutoFit/>
          </a:bodyPr>
          <a:lstStyle/>
          <a:p>
            <a:pPr algn="ctr"/>
            <a:r>
              <a:rPr lang="ru-RU" sz="3200" b="1" dirty="0" smtClean="0">
                <a:solidFill>
                  <a:srgbClr val="0070C0"/>
                </a:solidFill>
                <a:latin typeface="Times New Roman" panose="02020603050405020304" pitchFamily="18" charset="0"/>
                <a:cs typeface="Times New Roman" panose="02020603050405020304" pitchFamily="18" charset="0"/>
              </a:rPr>
              <a:t>Не губи свою жизнь! </a:t>
            </a:r>
          </a:p>
          <a:p>
            <a:pPr algn="ctr"/>
            <a:r>
              <a:rPr lang="ru-RU" sz="3200" b="1" dirty="0" smtClean="0">
                <a:solidFill>
                  <a:srgbClr val="0070C0"/>
                </a:solidFill>
                <a:latin typeface="Times New Roman" panose="02020603050405020304" pitchFamily="18" charset="0"/>
                <a:cs typeface="Times New Roman" panose="02020603050405020304" pitchFamily="18" charset="0"/>
              </a:rPr>
              <a:t>В жизни столько прекрасного!</a:t>
            </a:r>
            <a:endParaRPr lang="ru-RU" sz="3200" b="1" dirty="0">
              <a:solidFill>
                <a:srgbClr val="0070C0"/>
              </a:solidFill>
              <a:latin typeface="Times New Roman" panose="02020603050405020304" pitchFamily="18" charset="0"/>
              <a:cs typeface="Times New Roman" panose="02020603050405020304" pitchFamily="18" charset="0"/>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524" y="1916832"/>
            <a:ext cx="5904656" cy="4626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489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76" y="4485903"/>
            <a:ext cx="3377952" cy="23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9" y="692696"/>
            <a:ext cx="7776864" cy="6555641"/>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Многие люди начинают «прикладываться» к бутылке от безысходности, другие считают, что алкоголь дает им возможность отдохнуть после рабочего дня, это в будущем приведет к возникновению зависимости</a:t>
            </a:r>
            <a:r>
              <a:rPr lang="ru-RU" sz="2000" dirty="0" smtClean="0">
                <a:latin typeface="Times New Roman" panose="02020603050405020304" pitchFamily="18" charset="0"/>
                <a:cs typeface="Times New Roman" panose="02020603050405020304" pitchFamily="18" charset="0"/>
              </a:rPr>
              <a:t>.</a:t>
            </a:r>
          </a:p>
          <a:p>
            <a:pPr algn="ctr"/>
            <a:r>
              <a:rPr lang="ru-RU" sz="2000" b="1" dirty="0" smtClean="0">
                <a:solidFill>
                  <a:srgbClr val="FF0000"/>
                </a:solidFill>
                <a:latin typeface="Times New Roman" panose="02020603050405020304" pitchFamily="18" charset="0"/>
                <a:cs typeface="Times New Roman" panose="02020603050405020304" pitchFamily="18" charset="0"/>
              </a:rPr>
              <a:t>Стадии </a:t>
            </a:r>
            <a:r>
              <a:rPr lang="ru-RU" sz="2000" b="1" dirty="0">
                <a:solidFill>
                  <a:srgbClr val="FF0000"/>
                </a:solidFill>
                <a:latin typeface="Times New Roman" panose="02020603050405020304" pitchFamily="18" charset="0"/>
                <a:cs typeface="Times New Roman" panose="02020603050405020304" pitchFamily="18" charset="0"/>
              </a:rPr>
              <a:t>алкоголизма: </a:t>
            </a:r>
            <a:endParaRPr lang="ru-RU" sz="2000" b="1" dirty="0" smtClean="0">
              <a:solidFill>
                <a:srgbClr val="FF0000"/>
              </a:solidFill>
              <a:latin typeface="Times New Roman" panose="02020603050405020304" pitchFamily="18" charset="0"/>
              <a:cs typeface="Times New Roman" panose="02020603050405020304" pitchFamily="18" charset="0"/>
            </a:endParaRPr>
          </a:p>
          <a:p>
            <a:pPr marL="457200" indent="-457200">
              <a:buAutoNum type="arabicPeriod"/>
            </a:pPr>
            <a:r>
              <a:rPr lang="ru-RU" sz="2000" b="1" dirty="0" smtClean="0">
                <a:latin typeface="Times New Roman" panose="02020603050405020304" pitchFamily="18" charset="0"/>
                <a:cs typeface="Times New Roman" panose="02020603050405020304" pitchFamily="18" charset="0"/>
              </a:rPr>
              <a:t>Первая </a:t>
            </a:r>
            <a:r>
              <a:rPr lang="ru-RU" sz="2000" b="1" dirty="0">
                <a:latin typeface="Times New Roman" panose="02020603050405020304" pitchFamily="18" charset="0"/>
                <a:cs typeface="Times New Roman" panose="02020603050405020304" pitchFamily="18" charset="0"/>
              </a:rPr>
              <a:t>стадия </a:t>
            </a:r>
            <a:r>
              <a:rPr lang="ru-RU" sz="2000" dirty="0">
                <a:latin typeface="Times New Roman" panose="02020603050405020304" pitchFamily="18" charset="0"/>
                <a:cs typeface="Times New Roman" panose="02020603050405020304" pitchFamily="18" charset="0"/>
              </a:rPr>
              <a:t>характеризуется сильным желанием принять алкоголь. Теряется контроль к количеству спиртного, он пьет, пока не наступит опьянение. Человек часто агрессивен и раздражителен. В трезвом состоянии вначале влечение к алкогольным напиткам не очень сильное, возникают сомнения, употреблять спиртное или отказаться. </a:t>
            </a:r>
            <a:r>
              <a:rPr lang="ru-RU" sz="2000" dirty="0" smtClean="0">
                <a:latin typeface="Times New Roman" panose="02020603050405020304" pitchFamily="18" charset="0"/>
                <a:cs typeface="Times New Roman" panose="02020603050405020304" pitchFamily="18" charset="0"/>
              </a:rPr>
              <a:t>Несостоявшееся </a:t>
            </a:r>
            <a:r>
              <a:rPr lang="ru-RU" sz="2000" dirty="0">
                <a:latin typeface="Times New Roman" panose="02020603050405020304" pitchFamily="18" charset="0"/>
                <a:cs typeface="Times New Roman" panose="02020603050405020304" pitchFamily="18" charset="0"/>
              </a:rPr>
              <a:t>застолье </a:t>
            </a:r>
            <a:r>
              <a:rPr lang="ru-RU" sz="2000" dirty="0" smtClean="0">
                <a:latin typeface="Times New Roman" panose="02020603050405020304" pitchFamily="18" charset="0"/>
                <a:cs typeface="Times New Roman" panose="02020603050405020304" pitchFamily="18" charset="0"/>
              </a:rPr>
              <a:t>     </a:t>
            </a:r>
          </a:p>
          <a:p>
            <a:r>
              <a:rPr lang="ru-RU" sz="2000" dirty="0" smtClean="0">
                <a:latin typeface="Times New Roman" panose="02020603050405020304" pitchFamily="18" charset="0"/>
                <a:cs typeface="Times New Roman" panose="02020603050405020304" pitchFamily="18" charset="0"/>
              </a:rPr>
              <a:t>                                                вызывает </a:t>
            </a:r>
            <a:r>
              <a:rPr lang="ru-RU" sz="2000" dirty="0">
                <a:latin typeface="Times New Roman" panose="02020603050405020304" pitchFamily="18" charset="0"/>
                <a:cs typeface="Times New Roman" panose="02020603050405020304" pitchFamily="18" charset="0"/>
              </a:rPr>
              <a:t>раздражение, недовольство. </a:t>
            </a:r>
            <a:r>
              <a:rPr lang="ru-RU" sz="2000" dirty="0" smtClean="0">
                <a:latin typeface="Times New Roman" panose="02020603050405020304" pitchFamily="18" charset="0"/>
                <a:cs typeface="Times New Roman" panose="02020603050405020304" pitchFamily="18" charset="0"/>
              </a:rPr>
              <a:t>  </a:t>
            </a:r>
          </a:p>
          <a:p>
            <a:r>
              <a:rPr lang="ru-RU" sz="2000" dirty="0" smtClean="0">
                <a:latin typeface="Times New Roman" panose="02020603050405020304" pitchFamily="18" charset="0"/>
                <a:cs typeface="Times New Roman" panose="02020603050405020304" pitchFamily="18" charset="0"/>
              </a:rPr>
              <a:t>                                                Пропадает </a:t>
            </a:r>
            <a:r>
              <a:rPr lang="ru-RU" sz="2000" dirty="0">
                <a:latin typeface="Times New Roman" panose="02020603050405020304" pitchFamily="18" charset="0"/>
                <a:cs typeface="Times New Roman" panose="02020603050405020304" pitchFamily="18" charset="0"/>
              </a:rPr>
              <a:t>рвотный рефлекс и чувство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насыщения </a:t>
            </a:r>
            <a:r>
              <a:rPr lang="ru-RU" sz="2000" dirty="0">
                <a:latin typeface="Times New Roman" panose="02020603050405020304" pitchFamily="18" charset="0"/>
                <a:cs typeface="Times New Roman" panose="02020603050405020304" pitchFamily="18" charset="0"/>
              </a:rPr>
              <a:t>алкоголем. </a:t>
            </a:r>
            <a:r>
              <a:rPr lang="ru-RU" sz="2000" dirty="0" smtClean="0">
                <a:latin typeface="Times New Roman" panose="02020603050405020304" pitchFamily="18" charset="0"/>
                <a:cs typeface="Times New Roman" panose="02020603050405020304" pitchFamily="18" charset="0"/>
              </a:rPr>
              <a:t>Результат -                      </a:t>
            </a: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возникают </a:t>
            </a:r>
            <a:r>
              <a:rPr lang="ru-RU" sz="2000" dirty="0">
                <a:latin typeface="Times New Roman" panose="02020603050405020304" pitchFamily="18" charset="0"/>
                <a:cs typeface="Times New Roman" panose="02020603050405020304" pitchFamily="18" charset="0"/>
              </a:rPr>
              <a:t>состояния глубокого </a:t>
            </a:r>
            <a:endParaRPr lang="ru-RU" sz="2000" dirty="0" smtClean="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опьянения</a:t>
            </a:r>
            <a:r>
              <a:rPr lang="ru-RU" sz="2000" dirty="0">
                <a:latin typeface="Times New Roman" panose="02020603050405020304" pitchFamily="18" charset="0"/>
                <a:cs typeface="Times New Roman" panose="02020603050405020304" pitchFamily="18" charset="0"/>
              </a:rPr>
              <a:t>. Пьянство может стать </a:t>
            </a:r>
            <a:endParaRPr lang="ru-RU" sz="2000" dirty="0" smtClean="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многодневным</a:t>
            </a:r>
            <a:r>
              <a:rPr lang="ru-RU" sz="2000" dirty="0">
                <a:latin typeface="Times New Roman" panose="02020603050405020304" pitchFamily="18" charset="0"/>
                <a:cs typeface="Times New Roman" panose="02020603050405020304" pitchFamily="18" charset="0"/>
              </a:rPr>
              <a:t>. После </a:t>
            </a:r>
            <a:r>
              <a:rPr lang="ru-RU" sz="2000" dirty="0" smtClean="0">
                <a:latin typeface="Times New Roman" panose="02020603050405020304" pitchFamily="18" charset="0"/>
                <a:cs typeface="Times New Roman" panose="02020603050405020304" pitchFamily="18" charset="0"/>
              </a:rPr>
              <a:t>прекращени</a:t>
            </a:r>
            <a:r>
              <a:rPr lang="ru-RU" sz="2000" dirty="0">
                <a:latin typeface="Times New Roman" panose="02020603050405020304" pitchFamily="18" charset="0"/>
                <a:cs typeface="Times New Roman" panose="02020603050405020304" pitchFamily="18" charset="0"/>
              </a:rPr>
              <a:t>я</a:t>
            </a:r>
            <a:r>
              <a:rPr lang="ru-RU" sz="2000" dirty="0" smtClean="0">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пьянства </a:t>
            </a:r>
            <a:r>
              <a:rPr lang="ru-RU" sz="2000" dirty="0">
                <a:latin typeface="Times New Roman" panose="02020603050405020304" pitchFamily="18" charset="0"/>
                <a:cs typeface="Times New Roman" panose="02020603050405020304" pitchFamily="18" charset="0"/>
              </a:rPr>
              <a:t>возникает утомление. </a:t>
            </a:r>
            <a:r>
              <a:rPr lang="ru-RU" sz="2000" dirty="0" smtClean="0">
                <a:latin typeface="Times New Roman" panose="02020603050405020304" pitchFamily="18" charset="0"/>
                <a:cs typeface="Times New Roman" panose="02020603050405020304" pitchFamily="18" charset="0"/>
              </a:rPr>
              <a:t>Первая   </a:t>
            </a: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стадия колеблется </a:t>
            </a:r>
            <a:r>
              <a:rPr lang="ru-RU" sz="2000" dirty="0">
                <a:latin typeface="Times New Roman" panose="02020603050405020304" pitchFamily="18" charset="0"/>
                <a:cs typeface="Times New Roman" panose="02020603050405020304" pitchFamily="18" charset="0"/>
              </a:rPr>
              <a:t>от 2—3 до 15 лет и </a:t>
            </a:r>
            <a:r>
              <a:rPr lang="ru-RU" sz="2000" dirty="0" smtClean="0">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более</a:t>
            </a:r>
            <a:r>
              <a:rPr lang="ru-RU" sz="2000" dirty="0">
                <a:latin typeface="Times New Roman" panose="02020603050405020304" pitchFamily="18" charset="0"/>
                <a:cs typeface="Times New Roman" panose="02020603050405020304" pitchFamily="18" charset="0"/>
              </a:rPr>
              <a:t>.</a:t>
            </a:r>
          </a:p>
          <a:p>
            <a:endParaRPr lang="ru-RU"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2806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08720"/>
            <a:ext cx="7632848" cy="6247864"/>
          </a:xfrm>
          <a:prstGeom prst="rect">
            <a:avLst/>
          </a:prstGeom>
          <a:noFill/>
        </p:spPr>
        <p:txBody>
          <a:bodyPr wrap="square" rtlCol="0">
            <a:spAutoFit/>
          </a:bodyPr>
          <a:lstStyle/>
          <a:p>
            <a:r>
              <a:rPr lang="ru-RU" sz="2000" b="1" dirty="0">
                <a:latin typeface="Times New Roman" panose="02020603050405020304" pitchFamily="18" charset="0"/>
                <a:cs typeface="Times New Roman" panose="02020603050405020304" pitchFamily="18" charset="0"/>
              </a:rPr>
              <a:t>Вторая стадия </a:t>
            </a:r>
            <a:r>
              <a:rPr lang="ru-RU" sz="2000" dirty="0">
                <a:latin typeface="Times New Roman" panose="02020603050405020304" pitchFamily="18" charset="0"/>
                <a:cs typeface="Times New Roman" panose="02020603050405020304" pitchFamily="18" charset="0"/>
              </a:rPr>
              <a:t>характеризуется тем, что необходимо больше спиртного, чтобы появилось опьянение. За сутки больные выпивают от 500 до 1200 мл. водки или соответствующее количество других алкогольных напитков.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Организм </a:t>
            </a:r>
            <a:r>
              <a:rPr lang="ru-RU" sz="2000" dirty="0">
                <a:latin typeface="Times New Roman" panose="02020603050405020304" pitchFamily="18" charset="0"/>
                <a:cs typeface="Times New Roman" panose="02020603050405020304" pitchFamily="18" charset="0"/>
              </a:rPr>
              <a:t>требует следующую порцию алкоголя. Появляется абстинентный синдром (похмельный синдром): ухудшаются физическое и психическое состояние человека –появляется вялость, утомляемость, беспричинная суетливость, раздражительность, недовольство, гневливость, депрессия, повышение артериального давления, дрожание рук, век, учащение сердцебиения, бессонница </a:t>
            </a:r>
            <a:r>
              <a:rPr lang="ru-RU" sz="2000" dirty="0" smtClean="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Может начаться психоз с галлюцинациями(белая горячка</a:t>
            </a:r>
            <a:r>
              <a:rPr lang="ru-RU" sz="2000" dirty="0" smtClean="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После выпивки пьющие обычно </a:t>
            </a:r>
            <a:r>
              <a:rPr lang="ru-RU" sz="2000" dirty="0" smtClean="0">
                <a:latin typeface="Times New Roman" panose="02020603050405020304" pitchFamily="18" charset="0"/>
                <a:cs typeface="Times New Roman" panose="02020603050405020304" pitchFamily="18" charset="0"/>
              </a:rPr>
              <a:t>не </a:t>
            </a:r>
            <a:r>
              <a:rPr lang="ru-RU" sz="2000" dirty="0">
                <a:latin typeface="Times New Roman" panose="02020603050405020304" pitchFamily="18" charset="0"/>
                <a:cs typeface="Times New Roman" panose="02020603050405020304" pitchFamily="18" charset="0"/>
              </a:rPr>
              <a:t>могут вспомнить, с кем выпивали </a:t>
            </a:r>
            <a:r>
              <a:rPr lang="ru-RU" sz="2000" dirty="0" smtClean="0">
                <a:latin typeface="Times New Roman" panose="02020603050405020304" pitchFamily="18" charset="0"/>
                <a:cs typeface="Times New Roman" panose="02020603050405020304" pitchFamily="18" charset="0"/>
              </a:rPr>
              <a:t>и </a:t>
            </a:r>
            <a:r>
              <a:rPr lang="ru-RU" sz="2000" dirty="0">
                <a:latin typeface="Times New Roman" panose="02020603050405020304" pitchFamily="18" charset="0"/>
                <a:cs typeface="Times New Roman" panose="02020603050405020304" pitchFamily="18" charset="0"/>
              </a:rPr>
              <a:t>как попали домой. Чтобы не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допустить </a:t>
            </a:r>
            <a:r>
              <a:rPr lang="ru-RU" sz="2000" dirty="0">
                <a:latin typeface="Times New Roman" panose="02020603050405020304" pitchFamily="18" charset="0"/>
                <a:cs typeface="Times New Roman" panose="02020603050405020304" pitchFamily="18" charset="0"/>
              </a:rPr>
              <a:t>таких тяжелых симптомов,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алкоголик </a:t>
            </a:r>
            <a:r>
              <a:rPr lang="ru-RU" sz="2000" dirty="0">
                <a:latin typeface="Times New Roman" panose="02020603050405020304" pitchFamily="18" charset="0"/>
                <a:cs typeface="Times New Roman" panose="02020603050405020304" pitchFamily="18" charset="0"/>
              </a:rPr>
              <a:t>продолжает </a:t>
            </a:r>
            <a:r>
              <a:rPr lang="ru-RU" sz="2000" dirty="0" smtClean="0">
                <a:latin typeface="Times New Roman" panose="02020603050405020304" pitchFamily="18" charset="0"/>
                <a:cs typeface="Times New Roman" panose="02020603050405020304" pitchFamily="18" charset="0"/>
              </a:rPr>
              <a:t>принимать</a:t>
            </a: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спиртное, что приводит к запою. </a:t>
            </a:r>
            <a:r>
              <a:rPr lang="ru-RU" sz="2000" dirty="0" smtClean="0">
                <a:latin typeface="Times New Roman" panose="02020603050405020304" pitchFamily="18" charset="0"/>
                <a:cs typeface="Times New Roman" panose="02020603050405020304" pitchFamily="18" charset="0"/>
              </a:rPr>
              <a:t>Больные</a:t>
            </a: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полностью утрачивают способность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контролировать </a:t>
            </a:r>
            <a:r>
              <a:rPr lang="ru-RU" sz="2000" dirty="0">
                <a:latin typeface="Times New Roman" panose="02020603050405020304" pitchFamily="18" charset="0"/>
                <a:cs typeface="Times New Roman" panose="02020603050405020304" pitchFamily="18" charset="0"/>
              </a:rPr>
              <a:t>потребление </a:t>
            </a:r>
            <a:r>
              <a:rPr lang="ru-RU" sz="2000" dirty="0" smtClean="0">
                <a:latin typeface="Times New Roman" panose="02020603050405020304" pitchFamily="18" charset="0"/>
                <a:cs typeface="Times New Roman" panose="02020603050405020304" pitchFamily="18" charset="0"/>
              </a:rPr>
              <a:t>алкоголя</a:t>
            </a: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 любой ситуации.</a:t>
            </a:r>
          </a:p>
          <a:p>
            <a:endParaRPr lang="ru-RU"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654046"/>
            <a:ext cx="3744416" cy="2203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378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96" y="44624"/>
            <a:ext cx="3485964" cy="232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332656"/>
            <a:ext cx="8136904" cy="5016758"/>
          </a:xfrm>
          <a:prstGeom prst="rect">
            <a:avLst/>
          </a:prstGeom>
          <a:noFill/>
        </p:spPr>
        <p:txBody>
          <a:bodyPr wrap="square" rtlCol="0">
            <a:spAutoFit/>
          </a:bodyPr>
          <a:lstStyle/>
          <a:p>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endParaRPr lang="ru-RU" sz="2000" dirty="0" smtClean="0">
              <a:latin typeface="Times New Roman" panose="02020603050405020304" pitchFamily="18" charset="0"/>
              <a:cs typeface="Times New Roman" panose="02020603050405020304" pitchFamily="18" charset="0"/>
            </a:endParaRPr>
          </a:p>
          <a:p>
            <a:r>
              <a:rPr lang="ru-RU" sz="2000" b="1" dirty="0" smtClean="0">
                <a:latin typeface="Times New Roman" panose="02020603050405020304" pitchFamily="18" charset="0"/>
                <a:cs typeface="Times New Roman" panose="02020603050405020304" pitchFamily="18" charset="0"/>
              </a:rPr>
              <a:t>Третья </a:t>
            </a:r>
            <a:r>
              <a:rPr lang="ru-RU" sz="2000" b="1" dirty="0">
                <a:latin typeface="Times New Roman" panose="02020603050405020304" pitchFamily="18" charset="0"/>
                <a:cs typeface="Times New Roman" panose="02020603050405020304" pitchFamily="18" charset="0"/>
              </a:rPr>
              <a:t>стадия</a:t>
            </a:r>
            <a:r>
              <a:rPr lang="ru-RU" sz="2000" dirty="0">
                <a:latin typeface="Times New Roman" panose="02020603050405020304" pitchFamily="18" charset="0"/>
                <a:cs typeface="Times New Roman" panose="02020603050405020304" pitchFamily="18" charset="0"/>
              </a:rPr>
              <a:t>. Характеризуется тем, что </a:t>
            </a:r>
            <a:r>
              <a:rPr lang="ru-RU" sz="2000" dirty="0" smtClean="0">
                <a:latin typeface="Times New Roman" panose="02020603050405020304" pitchFamily="18" charset="0"/>
                <a:cs typeface="Times New Roman" panose="02020603050405020304" pitchFamily="18" charset="0"/>
              </a:rPr>
              <a:t>требуется </a:t>
            </a:r>
            <a:r>
              <a:rPr lang="ru-RU" sz="2000" dirty="0">
                <a:latin typeface="Times New Roman" panose="02020603050405020304" pitchFamily="18" charset="0"/>
                <a:cs typeface="Times New Roman" panose="02020603050405020304" pitchFamily="18" charset="0"/>
              </a:rPr>
              <a:t>маленькое количество </a:t>
            </a:r>
            <a:r>
              <a:rPr lang="ru-RU" sz="2000" dirty="0" smtClean="0">
                <a:latin typeface="Times New Roman" panose="02020603050405020304" pitchFamily="18" charset="0"/>
                <a:cs typeface="Times New Roman" panose="02020603050405020304" pitchFamily="18" charset="0"/>
              </a:rPr>
              <a:t>спиртного </a:t>
            </a:r>
            <a:r>
              <a:rPr lang="ru-RU" sz="2000" dirty="0">
                <a:latin typeface="Times New Roman" panose="02020603050405020304" pitchFamily="18" charset="0"/>
                <a:cs typeface="Times New Roman" panose="02020603050405020304" pitchFamily="18" charset="0"/>
              </a:rPr>
              <a:t>для того, чтобы опьянеть. </a:t>
            </a:r>
            <a:r>
              <a:rPr lang="ru-RU" sz="2000" dirty="0" smtClean="0">
                <a:latin typeface="Times New Roman" panose="02020603050405020304" pitchFamily="18" charset="0"/>
                <a:cs typeface="Times New Roman" panose="02020603050405020304" pitchFamily="18" charset="0"/>
              </a:rPr>
              <a:t>Абстинентный </a:t>
            </a:r>
            <a:r>
              <a:rPr lang="ru-RU" sz="2000" dirty="0">
                <a:latin typeface="Times New Roman" panose="02020603050405020304" pitchFamily="18" charset="0"/>
                <a:cs typeface="Times New Roman" panose="02020603050405020304" pitchFamily="18" charset="0"/>
              </a:rPr>
              <a:t>синдром становится более </a:t>
            </a:r>
            <a:r>
              <a:rPr lang="ru-RU" sz="2000" dirty="0" smtClean="0">
                <a:latin typeface="Times New Roman" panose="02020603050405020304" pitchFamily="18" charset="0"/>
                <a:cs typeface="Times New Roman" panose="02020603050405020304" pitchFamily="18" charset="0"/>
              </a:rPr>
              <a:t>тяжелым</a:t>
            </a:r>
            <a:r>
              <a:rPr lang="ru-RU" sz="2000" dirty="0">
                <a:latin typeface="Times New Roman" panose="02020603050405020304" pitchFamily="18" charset="0"/>
                <a:cs typeface="Times New Roman" panose="02020603050405020304" pitchFamily="18" charset="0"/>
              </a:rPr>
              <a:t>, более длительным. Опьянение </a:t>
            </a:r>
            <a:r>
              <a:rPr lang="ru-RU" sz="2000" dirty="0" smtClean="0">
                <a:latin typeface="Times New Roman" panose="02020603050405020304" pitchFamily="18" charset="0"/>
                <a:cs typeface="Times New Roman" panose="02020603050405020304" pitchFamily="18" charset="0"/>
              </a:rPr>
              <a:t>протекает </a:t>
            </a:r>
            <a:r>
              <a:rPr lang="ru-RU" sz="2000" dirty="0">
                <a:latin typeface="Times New Roman" panose="02020603050405020304" pitchFamily="18" charset="0"/>
                <a:cs typeface="Times New Roman" panose="02020603050405020304" pitchFamily="18" charset="0"/>
              </a:rPr>
              <a:t>с агрессивностью или </a:t>
            </a:r>
            <a:r>
              <a:rPr lang="ru-RU" sz="2000" dirty="0" smtClean="0">
                <a:latin typeface="Times New Roman" panose="02020603050405020304" pitchFamily="18" charset="0"/>
                <a:cs typeface="Times New Roman" panose="02020603050405020304" pitchFamily="18" charset="0"/>
              </a:rPr>
              <a:t>пассивностью</a:t>
            </a:r>
            <a:r>
              <a:rPr lang="ru-RU" sz="2000" dirty="0">
                <a:latin typeface="Times New Roman" panose="02020603050405020304" pitchFamily="18" charset="0"/>
                <a:cs typeface="Times New Roman" panose="02020603050405020304" pitchFamily="18" charset="0"/>
              </a:rPr>
              <a:t>, снижением настроения, преобладают тоска или тревога с немотивированным страхом, подозрительностью, что приводит к ежедневному употреблению алкоголя</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496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764704"/>
            <a:ext cx="7776864" cy="5016758"/>
          </a:xfrm>
          <a:prstGeom prst="rect">
            <a:avLst/>
          </a:prstGeom>
          <a:noFill/>
        </p:spPr>
        <p:txBody>
          <a:bodyPr wrap="square" rtlCol="0">
            <a:spAutoFit/>
          </a:bodyPr>
          <a:lstStyle/>
          <a:p>
            <a:pPr algn="ctr"/>
            <a:r>
              <a:rPr lang="ru-RU" sz="2000" b="1" dirty="0">
                <a:solidFill>
                  <a:srgbClr val="FF0000"/>
                </a:solidFill>
                <a:latin typeface="Times New Roman" panose="02020603050405020304" pitchFamily="18" charset="0"/>
                <a:cs typeface="Times New Roman" panose="02020603050405020304" pitchFamily="18" charset="0"/>
              </a:rPr>
              <a:t>Мифы об алкоголе</a:t>
            </a:r>
          </a:p>
          <a:p>
            <a:r>
              <a:rPr lang="ru-RU" sz="2000" b="1" dirty="0" smtClean="0">
                <a:solidFill>
                  <a:srgbClr val="002060"/>
                </a:solidFill>
                <a:latin typeface="Times New Roman" panose="02020603050405020304" pitchFamily="18" charset="0"/>
                <a:cs typeface="Times New Roman" panose="02020603050405020304" pitchFamily="18" charset="0"/>
              </a:rPr>
              <a:t>1.С </a:t>
            </a:r>
            <a:r>
              <a:rPr lang="ru-RU" sz="2000" b="1" dirty="0">
                <a:solidFill>
                  <a:srgbClr val="002060"/>
                </a:solidFill>
                <a:latin typeface="Times New Roman" panose="02020603050405020304" pitchFamily="18" charset="0"/>
                <a:cs typeface="Times New Roman" panose="02020603050405020304" pitchFamily="18" charset="0"/>
              </a:rPr>
              <a:t>помощью алкоголя можно быстро согреться</a:t>
            </a:r>
          </a:p>
          <a:p>
            <a:r>
              <a:rPr lang="ru-RU" sz="2000" dirty="0">
                <a:latin typeface="Times New Roman" panose="02020603050405020304" pitchFamily="18" charset="0"/>
                <a:cs typeface="Times New Roman" panose="02020603050405020304" pitchFamily="18" charset="0"/>
              </a:rPr>
              <a:t>Алкогольные напитки часто называют горячительными. Почему? Люди уверены в том, что спирт обладает согревающим эффектом. И для замерзшего человека глоток чего-нибудь крепкого — самое лучшее лекарство.  </a:t>
            </a:r>
          </a:p>
          <a:p>
            <a:r>
              <a:rPr lang="ru-RU" sz="2000" dirty="0">
                <a:latin typeface="Times New Roman" panose="02020603050405020304" pitchFamily="18" charset="0"/>
                <a:cs typeface="Times New Roman" panose="02020603050405020304" pitchFamily="18" charset="0"/>
              </a:rPr>
              <a:t>В подобном утверждении содержится лишь маленькая доля истины. Дело в том, что при охлаждении помогают примерно 50 граммов водки или коньяка. Они расширяют сосуды и нормализуют кровоснабжение внутренних органов. Последующие же дозы алкоголя усиливают кровоток в коже. Она краснеет, появляется приятное чувство тепла. Но оно очень обманчиво - ведь в этом случае усиливается теплоотдача, и организм начинает остывать еще больше. Причем у человека сохраняется субъективное ощущение полного благополучия. Так что согревающий эффект спиртных напитков очень преувеличен.</a:t>
            </a:r>
          </a:p>
        </p:txBody>
      </p:sp>
    </p:spTree>
    <p:extLst>
      <p:ext uri="{BB962C8B-B14F-4D97-AF65-F5344CB8AC3E}">
        <p14:creationId xmlns:p14="http://schemas.microsoft.com/office/powerpoint/2010/main" val="2075659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764703"/>
            <a:ext cx="7704856" cy="4708981"/>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2.Алкоголь усиливает аппетит</a:t>
            </a:r>
          </a:p>
          <a:p>
            <a:r>
              <a:rPr lang="ru-RU" sz="2000" dirty="0">
                <a:latin typeface="Times New Roman" panose="02020603050405020304" pitchFamily="18" charset="0"/>
                <a:cs typeface="Times New Roman" panose="02020603050405020304" pitchFamily="18" charset="0"/>
              </a:rPr>
              <a:t>Спиртное действительно возбуждает аппетит. Но появление легкого чувства голода провоцируют только крепкие напитки, да и то лишь малые их количества. Речь идет о 20—25 граммах водки. Она воздействует на центр насыщения и активирует его. Весь этот процесс занимает минут 15—20, не меньше. Поэтому пить «для аппетиту» прямо пред едой в корне неверно. Ведь за считанные секунды голод не появится: на это требуется более длительное время.</a:t>
            </a:r>
          </a:p>
          <a:p>
            <a:r>
              <a:rPr lang="ru-RU" sz="2000" dirty="0">
                <a:latin typeface="Times New Roman" panose="02020603050405020304" pitchFamily="18" charset="0"/>
                <a:cs typeface="Times New Roman" panose="02020603050405020304" pitchFamily="18" charset="0"/>
              </a:rPr>
              <a:t>К тому же алкоголь перед едой — тоже не выход из положения. Спиртное будет агрессивно вести себя по отношению к слизистой голодного желудка. Он будет страдать и от соляной кислоты, выработка которой тоже будет усиливаться. В результате возможно развитие гастрита. Не слишком ли высокая цена за то, чтобы с аппетитом покушать?</a:t>
            </a:r>
          </a:p>
        </p:txBody>
      </p:sp>
    </p:spTree>
    <p:extLst>
      <p:ext uri="{BB962C8B-B14F-4D97-AF65-F5344CB8AC3E}">
        <p14:creationId xmlns:p14="http://schemas.microsoft.com/office/powerpoint/2010/main" val="331505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836712"/>
            <a:ext cx="7704856" cy="5324535"/>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3.Алкоголь снимает стресс</a:t>
            </a:r>
          </a:p>
          <a:p>
            <a:r>
              <a:rPr lang="ru-RU" sz="2000" dirty="0">
                <a:latin typeface="Times New Roman" panose="02020603050405020304" pitchFamily="18" charset="0"/>
                <a:cs typeface="Times New Roman" panose="02020603050405020304" pitchFamily="18" charset="0"/>
              </a:rPr>
              <a:t>Часто уставшие люди пытаются поднять себе настроение с помощью алкоголя. Но в большинстве случаев это делается неправильно. Ведь выпивать надо совсем немного — 20—30 мл водки или коньяка или 40 мл вина или мартини. Такие небольшие дозы снимают внутреннее напряжение и помогают расслабиться. Что, в общем-то, соответствует понятию «снять стресс». К сожалению, чаще всего для этой цели используются гораздо более весомые объемы спиртного.</a:t>
            </a:r>
          </a:p>
          <a:p>
            <a:r>
              <a:rPr lang="ru-RU" sz="2000" dirty="0">
                <a:latin typeface="Times New Roman" panose="02020603050405020304" pitchFamily="18" charset="0"/>
                <a:cs typeface="Times New Roman" panose="02020603050405020304" pitchFamily="18" charset="0"/>
              </a:rPr>
              <a:t>И здесь сценарий может развиваться по двум путям. Первый - усугубляется усталость, снижается настроение, появляется своеобразная депрессия, которая только усиливает чувство внутреннего утомления. Второй — это алкогольная эйфория, которая тоже неизбежно заканчивается депрессией. Ни в том, ни в другом случае об освобождении от стресса говорить не приходится.</a:t>
            </a:r>
          </a:p>
          <a:p>
            <a:r>
              <a:rPr lang="ru-RU" sz="2000" dirty="0">
                <a:latin typeface="Times New Roman" panose="02020603050405020304" pitchFamily="18" charset="0"/>
                <a:cs typeface="Times New Roman" panose="02020603050405020304" pitchFamily="18" charset="0"/>
              </a:rPr>
              <a:t>Так что если уж избавляться от этой напасти с помощью алкоголя, то делать это надо с умом.</a:t>
            </a:r>
          </a:p>
        </p:txBody>
      </p:sp>
    </p:spTree>
    <p:extLst>
      <p:ext uri="{BB962C8B-B14F-4D97-AF65-F5344CB8AC3E}">
        <p14:creationId xmlns:p14="http://schemas.microsoft.com/office/powerpoint/2010/main" val="3846687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764704"/>
            <a:ext cx="7704856" cy="5324535"/>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4.Алкоголь повышает работоспособность</a:t>
            </a:r>
          </a:p>
          <a:p>
            <a:r>
              <a:rPr lang="ru-RU" sz="2000" dirty="0">
                <a:latin typeface="Times New Roman" panose="02020603050405020304" pitchFamily="18" charset="0"/>
                <a:cs typeface="Times New Roman" panose="02020603050405020304" pitchFamily="18" charset="0"/>
              </a:rPr>
              <a:t>Многие уверены, что под воздействием алкоголя работается легче, чем обычно. Речь идет не о средней и тем более не о тяжелой степени опьянения, когда притупляются все реакции и чувства. Имеется в виду легкая степень, при которой активизируются мыслительные процессы.</a:t>
            </a:r>
          </a:p>
          <a:p>
            <a:r>
              <a:rPr lang="ru-RU" sz="2000" dirty="0">
                <a:latin typeface="Times New Roman" panose="02020603050405020304" pitchFamily="18" charset="0"/>
                <a:cs typeface="Times New Roman" panose="02020603050405020304" pitchFamily="18" charset="0"/>
              </a:rPr>
              <a:t>Но такое ощущение абсолютно субъективно, и это было недавно доказано австралийскими учеными. С помощью опытов они пришли к интереснейшим выводам. Оказывается, у слегка опьяненных людей скорость мыслительных и двигательных реакций действительно может возрастать. Но реакции эти часто бывают ошибочными. К тому же даже небольшие дозы алкоголя вызывают снижение концентрации внимания и ухудшение качества умозаключений.</a:t>
            </a:r>
          </a:p>
          <a:p>
            <a:r>
              <a:rPr lang="ru-RU" sz="2000" dirty="0">
                <a:latin typeface="Times New Roman" panose="02020603050405020304" pitchFamily="18" charset="0"/>
                <a:cs typeface="Times New Roman" panose="02020603050405020304" pitchFamily="18" charset="0"/>
              </a:rPr>
              <a:t>Таким образом, трудиться «под градусом» себе дороже. Может быть, работа и будет выполнена быстрее, но в ней непременно появятся различного рода ошибки.</a:t>
            </a:r>
          </a:p>
        </p:txBody>
      </p:sp>
    </p:spTree>
    <p:extLst>
      <p:ext uri="{BB962C8B-B14F-4D97-AF65-F5344CB8AC3E}">
        <p14:creationId xmlns:p14="http://schemas.microsoft.com/office/powerpoint/2010/main" val="36088455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329</TotalTime>
  <Words>2915</Words>
  <Application>Microsoft Office PowerPoint</Application>
  <PresentationFormat>Экран (4:3)</PresentationFormat>
  <Paragraphs>154</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Изящная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16</cp:revision>
  <dcterms:created xsi:type="dcterms:W3CDTF">2021-07-06T20:50:41Z</dcterms:created>
  <dcterms:modified xsi:type="dcterms:W3CDTF">2021-07-08T21:46:32Z</dcterms:modified>
</cp:coreProperties>
</file>