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62" r:id="rId5"/>
    <p:sldId id="263" r:id="rId6"/>
    <p:sldId id="264" r:id="rId7"/>
    <p:sldId id="265" r:id="rId8"/>
    <p:sldId id="270" r:id="rId9"/>
    <p:sldId id="271" r:id="rId10"/>
    <p:sldId id="266" r:id="rId11"/>
    <p:sldId id="267" r:id="rId12"/>
    <p:sldId id="268" r:id="rId13"/>
    <p:sldId id="269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</p:sldIdLst>
  <p:sldSz cx="9144000" cy="6858000" type="screen4x3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AD23D94F-82D4-423D-8A94-1F0C8AA5B64A}" type="datetimeFigureOut">
              <a:rPr lang="ru-RU" smtClean="0"/>
              <a:t>17.10.2021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D1A8C90-8CE0-4CFC-A8D5-256C2504CE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D94F-82D4-423D-8A94-1F0C8AA5B64A}" type="datetimeFigureOut">
              <a:rPr lang="ru-RU" smtClean="0"/>
              <a:t>17.10.2021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8C90-8CE0-4CFC-A8D5-256C2504CE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D94F-82D4-423D-8A94-1F0C8AA5B64A}" type="datetimeFigureOut">
              <a:rPr lang="ru-RU" smtClean="0"/>
              <a:t>17.10.2021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8C90-8CE0-4CFC-A8D5-256C2504CE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D94F-82D4-423D-8A94-1F0C8AA5B64A}" type="datetimeFigureOut">
              <a:rPr lang="ru-RU" smtClean="0"/>
              <a:t>17.10.2021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8C90-8CE0-4CFC-A8D5-256C2504CE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D94F-82D4-423D-8A94-1F0C8AA5B64A}" type="datetimeFigureOut">
              <a:rPr lang="ru-RU" smtClean="0"/>
              <a:t>17.10.2021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8C90-8CE0-4CFC-A8D5-256C2504CE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D94F-82D4-423D-8A94-1F0C8AA5B64A}" type="datetimeFigureOut">
              <a:rPr lang="ru-RU" smtClean="0"/>
              <a:t>17.10.2021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8C90-8CE0-4CFC-A8D5-256C2504CE9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D94F-82D4-423D-8A94-1F0C8AA5B64A}" type="datetimeFigureOut">
              <a:rPr lang="ru-RU" smtClean="0"/>
              <a:t>17.10.2021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8C90-8CE0-4CFC-A8D5-256C2504CE9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D94F-82D4-423D-8A94-1F0C8AA5B64A}" type="datetimeFigureOut">
              <a:rPr lang="ru-RU" smtClean="0"/>
              <a:t>17.10.2021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8C90-8CE0-4CFC-A8D5-256C2504CE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3D94F-82D4-423D-8A94-1F0C8AA5B64A}" type="datetimeFigureOut">
              <a:rPr lang="ru-RU" smtClean="0"/>
              <a:t>17.10.2021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8C90-8CE0-4CFC-A8D5-256C2504CE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AD23D94F-82D4-423D-8A94-1F0C8AA5B64A}" type="datetimeFigureOut">
              <a:rPr lang="ru-RU" smtClean="0"/>
              <a:t>17.10.2021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D1A8C90-8CE0-4CFC-A8D5-256C2504CE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AD23D94F-82D4-423D-8A94-1F0C8AA5B64A}" type="datetimeFigureOut">
              <a:rPr lang="ru-RU" smtClean="0"/>
              <a:t>17.10.2021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D1A8C90-8CE0-4CFC-A8D5-256C2504CE9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D23D94F-82D4-423D-8A94-1F0C8AA5B64A}" type="datetimeFigureOut">
              <a:rPr lang="ru-RU" smtClean="0"/>
              <a:t>17.10.2021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D1A8C90-8CE0-4CFC-A8D5-256C2504CE9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058001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Артрит</a:t>
            </a:r>
            <a:b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ru-RU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врач общей практики, главный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Дзержинского района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Ильюхина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Николаевна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132856"/>
            <a:ext cx="2744540" cy="169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471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037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470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138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980728"/>
            <a:ext cx="7200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ПОРАЖЕНИЕ ДРУГИХ ОРГАНОВ: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*ПОРАЖЕНИЕ СОСУДОВ ПО ТИПУ ВАСКУЛИТА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*ПОРАЖЕНИЕ СЕРДЦА- СУХОЙ ПЕРИКАРДИТ,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ПОРАЖЕНИЕ КЛАПАНОВ И ПРОВОДЯЩИХ ПУТЕЙ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СЕРДЦА,ОСТРЫЕ СОСУДИСТЫЕ КАТАСТРОФЫ,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ВСЛЕДСТВИЕ БЫСТРОПРОГРЕССИР.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АТЕРОСКЛЕРОЗА ИММУНОВОСПАЛИТЕЛЬНОГО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ГЕНЕЗА.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*ПОРАЖЕНИЕ ЛЕГКИХ-СУХОЙ ПЛЕВРИТ,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ФИБРОЗИРУЮЩИЙ АЛЬВЕОЛИТ,УЗЕЛКОВОЕ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ПОРАЖЕНИЕ ЛЕГКИХ(СИМПТОМ КАПЛАНА).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*ПОРАЖЕНИЕ ПОЧЕК-У 10-15%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ГЛОМЕРУЛОНЕФРИТ, АМИЛОИДОЗ ПОЧЕК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(ПРОГНОЗ НЕБЛАГОПР.)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*НАИБОЛЕЕ ЯРКИЙ ПРИЗНАК СИСТЕМНОСТИСИМПТОМ ФЕЛТИ: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ЛЕЙКОНЕЙТРОПЕНИЯ,ГЕПАТОСПЛЕНОМЕГАЛИЯ,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ЛИМФАДЕНОПАТИЯ, ЛИХОРАДКА.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716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908720"/>
            <a:ext cx="69847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*ПОРАЖЕНИЕ НЕРВНОЙ СИСТЕМЫПОЛИНЕЙРОПАТИИ И, ПОДВЫВИХИ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ШЕЙНЫХ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ПОЗВОНКОВ.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*ПОРАЖЕНИЕ ЖКТ- ЭРОЗИВНО-ЯЗВЕННЫЕ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ПОРАЖЕНИЯ ЖЕЛУДКА И КИШЕЧНИКА,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ГЕПАТОМЕГАЛИЯ.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*ПОРАЖЕНИЯ ГЛАЗ- ВАСКУЛИТ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СЕТЧАТКИ, ГЛАУКОМА И КАТАРАКТА НА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ФОНЕ ПРИЕМА ГКС, СУХОЙ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КЕРАТОКОНЬЮНКТИВИТ (СУХОЙ С-М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ШЕГРЕНА).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АМИНОХИНОЛИНОВЫЕ ПРЕПАРАТЫ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ПРИВОДЯТ К РЕТИНОПАТИИ,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КЕРАТОПАТИИ. ПРЕПАРАТЫ ЗОЛОТА- К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КЕРАТИТУ.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8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196752"/>
            <a:ext cx="636347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*ПОРАЖЕНИЕ МЫШЦ: АТРОФИЯ С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ПОТЕРЕЙ МЫШЕЧНОЙ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МАССЫ,ПРИВОДЯЩАЯ К ДЕФОРМАЦИЯМ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*ПОРАЖЕНИЯ КОЖНЫХ ПОКРОВОВ: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ВЫРАЖЕННАЯ БЛЕДНОСТЬ(АНЕМИЯ,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ТОНУСА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СОСУДОВ).ПОДКОЖНЫЕ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КРОВОИЗЛИЯНИЯ- ЭКХИМОЗЫ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РЕВМАТОИДНЫЕ УЗЕЛКИПЛОТНЫЕ, ОКРУГЛЫЕ,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СОЕДИНИТЕЛЬНОТКАННЫЕ ОБРАЗОВАНИЯ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НЕСК. ММ. ДО 1,5-2 СМ, Б/Б,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ПОДВИЖНЫ, НА РАЗГИБАТЕЛЬНОЙ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ПОВЕРХНОСТИ ПРЕЖПЛЕЧЬЯ, ПОДКОЖНО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ПЕРИОСТАЛЬНО.</a:t>
            </a:r>
          </a:p>
        </p:txBody>
      </p:sp>
    </p:spTree>
    <p:extLst>
      <p:ext uri="{BB962C8B-B14F-4D97-AF65-F5344CB8AC3E}">
        <p14:creationId xmlns:p14="http://schemas.microsoft.com/office/powerpoint/2010/main" val="2079053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1340768"/>
            <a:ext cx="637174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М.Б. ЕДИНИЧНЫМИ,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МНОЖЕСТВЕННЫМИ,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СИММЕТРИЧНЫМИ,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АСИММЕТРИЧНЫМИ, ЛОКАЛИЗОВАТЬСЯ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ЗАТЫЛКА, КРЕСТЦА,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ГОЛОСОВЫХ СВЯЗОК, В МИОКАРДЕ, НА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КЛАПАНАХ, ЛЕГКИХ, ЦНС.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СОЧЕТАЮТСЯ С ВЫСОКИМИ ТИТРАМИ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РФ. ИМЕНУЮТСЯ РЕВМАТОИДНЫЙ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НОДУЛЕЗ.ПОЯВЛЯЮТСЯ ВНЕЗАПНО, В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РЕМИССИЮ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ИСЧЕЗАЮТ.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397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908720"/>
            <a:ext cx="60042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ревматоидного артрита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Клинико-иммунологическая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-ка: 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Серопозитивный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Полиартрит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Ревматоидный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васкулит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Ревматоидные узелки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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Полинейропатия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Ревматоидная болезнь легких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Синдром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Фелти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Серонегативный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Полиартрит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Синдром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Стилла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взрослых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839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1124744"/>
            <a:ext cx="638283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активности: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0-ремиссия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I-низкая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II-средняя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III-высокая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Стадии: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Морфологическая: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I-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синовит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(острый, подострый, хронический)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II-продуктивно-дистрофическая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III-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анкилозирование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Рентгенологическая: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I- околосуставной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остеопороз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853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412776"/>
            <a:ext cx="650697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II-остеопороз и сужение суставной щели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(возможны единичные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узуры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III- то же и множественные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узуры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IV – то же и костные анкилозы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активность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I-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жизненноважные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манипуляции выполняются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труда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II- с затруднением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III- с посторонней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104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1484784"/>
            <a:ext cx="71287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РЕВМАТОИДНЫЙ АРТРИТ - 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хроническое системное аутоиммунное воспалительное заболевание соединительной ткани неизвестной этиологии с прогрессирующим поражением</a:t>
            </a:r>
          </a:p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преимущественно периферических суставов по типу симметричного эрозивно-деструктивного полиартрита и системным воспалительным поражением внутренних</a:t>
            </a:r>
          </a:p>
          <a:p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органов.</a:t>
            </a:r>
          </a:p>
          <a:p>
            <a:endParaRPr lang="ru-RU" sz="20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316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466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836712"/>
            <a:ext cx="736876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ЛАБОРАТОРНЫЕ ИССЛЕДОВАНИЯ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НАЙДЕНО СПЕЦИФИЧЕСКИХ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АНЕМИЯ НОРМО,-ИЛИ ГИПОХРОМНАЯ. 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Нb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-НЕ НИЖЕ 90 Г/Л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ЛЕЙКОПЕНИЯ-ПРИ АКТИВНОСТИ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ЧИСЛО ТРОМБОЦИТОВ КОРРЕЛИРУЕТ С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ПРОЦЕССА,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ТРОМБОЦИТОПЕНИЯ-НА ФОНЕ ПРИЕМА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ИММУНОДЕПРЕССАНТОВ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ПОВЫШЕНИЕ СОЭ-У 90%, ДОСТИГАЕТ 60-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ММ/Ч.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СТОЙКОЕ-НЕБЛАГОПРИЯТНО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21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980728"/>
            <a:ext cx="734481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ПОВЫШЕНИЕ БЕЛКОВ ОСТРОЙ ФАЗЫ ВОСПАЛЕНИЯ: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СРБ(У 77%), ФИБРИНОГЕН, СИАЛОВАЯ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КИСЛОТА(ВЫРАБАТ. ВСЛЕДСТВИЕ ДЕСТРУКЦИИ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СОЕДИНИТЕЛЬНОЙ ТКАНИ).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РФ-У 85%, В РАЗН. ТИТРАХ. ПРИ СИСТЕМНОСТИ- В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ВЫСОКИХ ТИТРАХ.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ПОВЫШЕНИЕ УРОВНЯ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IgA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 ЭРОЗИВНЫХ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ПРОЦЕССАХ),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IgG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-ОБРАЗУЕТ ИММУННЫЕ КОМПЛЕКСЫ, 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IgM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Повышение ЦИК , антинуклеарного фактора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ПОВЫШЕНИЕ КРИОГЛОБУЛИНОВ-У 30-50% И ЦИК.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У 8-27% -LE КЛЕТКИ, У 3-14%-АНФ.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СИНОВИАЛЬНАЯ ЖИДКОСТЬ-ИНТЕНСИВНАЯ ПО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ЦВЕТУ, МУТНАЯ, ВЯЗКАЯ, С МУЦИН. СГУСТКОМ. LПОВЫШЕНЫ (НЕЙТРОФИЛЫ).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АТ К ЦИКЛИЧЕСКОМУ ЦИТРУЛЛИНОВОМУ ПЕПТИДУ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РАННИХ СТАДИЯХ (СПЕЦИФИЧНОСТЬ ДО 98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856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64" y="0"/>
            <a:ext cx="9143999" cy="708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420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1052736"/>
            <a:ext cx="69127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Ревматоидный фактор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антител, которые вырабатываются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иммунной системой человека при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наличии заболевания и направлены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 собственных антител-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IgG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РФ- совокупность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аутоантител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синтезируются плазматическими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клетками синовиальной оболочки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сустава. Когда РФ попадает в кровь, он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образует ЦИК 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IgG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повреждающие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суставы и стенки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сосудов.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258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340768"/>
            <a:ext cx="670221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БОЛЕЗНЬ, НАЧИНАЯСЬ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СУСТАВНОГО СИНДРОМА, ПОСТЕПЕННО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ПРИОБРЕТАЕТ ЧЕРТЫ СИСТЕМНОСТИ: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ПОЯВЛЯЮТСЯ РЕВМАТОИДНЫЕ УЗЛЫ,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ЛИМФАДЕНОПАТИЯ (В 18%), ПОРАЖЕНИЕ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ВНУТРЕННИХ ОРГАНОВ. ИНОГДА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ПОРАЖЕНИЕ ОРГАНОВ ВЫХОДИТ НА 1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ПЛАН-АМИЛОИДОЗ ПОЧЕК,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ГЕПАТОСПЛЕНОМЕГАЛИЯ,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ГЕНЕРАЛИЗОВАННЫЙ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ВАСКУЛИТ.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855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3775"/>
            <a:ext cx="65024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275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3775"/>
            <a:ext cx="65024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503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3775"/>
            <a:ext cx="65024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27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3775"/>
            <a:ext cx="65024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299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166843"/>
            <a:ext cx="69847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В ПОПУЛЯЦИИОКОЛО 1%.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Ж:М ---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3:1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ЭКОНОМИЧЕСКИЕ ПОТЕРИ СОПОСТАВИМЫ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ИБС. ВЫЖИВАЕМОСТЬ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СОПОСТАВИМА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ЛИМФОГРАНУЛОМАТОЗОМ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САХАРНЫМ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ДИАБЕТОМ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ИНСУЛЬТОМ,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ТРЕХСОСУДИСТЫМ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ПОРАЖЕНИЕМ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КОРОНАРНЫХ АРТЕРИЙ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 РИСКА- ЖЕНСКИЙ ПОЛ,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ПИК НА ПЯТОМ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ДЕСЯТИЛЕТИИ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НАСЛЕДСТВЕННОСТЬ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(ПЕРВАЯ СТЕПЕНЬ РОДСТВА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105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3775"/>
            <a:ext cx="65024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432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3775"/>
            <a:ext cx="65024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7425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3775"/>
            <a:ext cx="65024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1095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3775"/>
            <a:ext cx="65024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160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3775"/>
            <a:ext cx="65024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7225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3775"/>
            <a:ext cx="65024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8734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3775"/>
            <a:ext cx="65024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9395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3775"/>
            <a:ext cx="65024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4791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3775"/>
            <a:ext cx="65024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9186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3775"/>
            <a:ext cx="65024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851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028343"/>
            <a:ext cx="68407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ВЫДЕЛЯЮТ 3 ОСНОВНЫХ ЭТИОЛОГИЧЕСКИХ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(пусковой механизм- гипотетический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артритогенный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пептид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1.Генетическая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предрасположенность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2.Инфекционный фактор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парамиксовирусы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гепатовирусы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герпевирусы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ретровирусы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Переохлаждение, мутагенные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медикаменты, интоксикации, стрессы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3 ГОДА ОТ НАЧАЛА ЗАБОЛЕВАНИЯ 38%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БОЛЬНЫХ СТАНОВЯТСЯ ИНВАЛИДАМИ. 5 ЛЕТ-50%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ЕЖЕГОДНАЯ ЗАБОЛЕВАЕМОСТЬ-0,02%. </a:t>
            </a:r>
          </a:p>
        </p:txBody>
      </p:sp>
    </p:spTree>
    <p:extLst>
      <p:ext uri="{BB962C8B-B14F-4D97-AF65-F5344CB8AC3E}">
        <p14:creationId xmlns:p14="http://schemas.microsoft.com/office/powerpoint/2010/main" val="41755296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3775"/>
            <a:ext cx="65024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2729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3775"/>
            <a:ext cx="65024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8565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3775"/>
            <a:ext cx="65024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9217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3775"/>
            <a:ext cx="65024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497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3775"/>
            <a:ext cx="65024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991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3775"/>
            <a:ext cx="65024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2700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3775"/>
            <a:ext cx="65024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1890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3775"/>
            <a:ext cx="65024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9159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3775"/>
            <a:ext cx="65024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3532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3775"/>
            <a:ext cx="65024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777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-79653"/>
            <a:ext cx="67687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Патогенез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ревматоидного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артрита -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развитие иммунопатологических </a:t>
            </a: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реакций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*УЧАСТИЕ Т-ЛИМФОЦИТОВ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*УЧАСТИЕ МОНОЦИТОМАКРОФАГАЛЬНЫХ КЛЕТОК,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СИНТЕЗИРУЮЩИХ ВОСПАЛИТЕЛЬНЫЕ ЦИТОКИНЫ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*РОЛЬ АВТОНОМНЫХ НЕИММУННЫХ МЕХАНИЗМОВ,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ОПРЕДЕЛЯЮЩИХ ОПУХОЛЕВОПОДОБНЫЙ РОСТ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СИНОВИАЛЬНОЙ ТКАНИ, ПРИВОДЯЩИЙ К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ДЕСТРУКЦИИ СУСТАВНОГО ХРЯЩА.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СИНОВИТ ПРИ РА НАПОМИНАЕТ ЛОКАЛИЗОВАННОЕ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ЗЛОКАЧЕСТВЕННОЕ НОВООБРАЗОВАНИЕ, Т.К.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 ВНОВЬ ОБРАЗОВАННЫХ КЛЕТОК БОЛЕЕ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В 100 РАЗ ПРЕВЫШАЕТ МАССУ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НОРМАЛЬНОЙ СИНОВИАЛЬНОЙ МЕМБРАНЫ.</a:t>
            </a:r>
          </a:p>
        </p:txBody>
      </p:sp>
    </p:spTree>
    <p:extLst>
      <p:ext uri="{BB962C8B-B14F-4D97-AF65-F5344CB8AC3E}">
        <p14:creationId xmlns:p14="http://schemas.microsoft.com/office/powerpoint/2010/main" val="37958295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45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052736"/>
            <a:ext cx="698477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Стадии ревматоидного артрита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1.Синовит (синовиальная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мембрана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воспаляется и утолщается, кости и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хрящи постепенно разрушаются) 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2.Обширная потеря хряща, синовиальный 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Паннус</a:t>
            </a: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3.Волокнистый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анкилоз</a:t>
            </a: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4.Костный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анкилоз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631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612845"/>
            <a:ext cx="66967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КЛИНИЧЕСКАЯ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КАРТИНА</a:t>
            </a:r>
          </a:p>
          <a:p>
            <a:pPr algn="ctr"/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СУСТАВНОЙ СИНДРОМ –ВЕДУЩИЙ. 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ЧАЩЕ ПОДОСТРОЕ –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УТОМЛЯЕМОСТЬ, ПОТЕРЯ ВЕСА(ПОТЕРЯ 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МЫШЕЧНОЙ МАССЫ),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ПОТЛИВОСТЬ, СУБФЕБРИЛЬНАЯ 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ТЕМПЕРАТУРА, СКЛОННОСТЬ К АНЕМИИ, 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УСКОРЕНИЕ СОЭ. УТРЕННЯЯ 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СКОВАННОСТЬ.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СТОЙКИЙ ПОЛИАРТРИТ –У 70% Б-Х.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ПЕРВЫМИ ВОВЛЕКАЮТСЯ 2-3 ПЯСТНОФАЛАНГОВЫЕ, ПРОКСИМАЛЬНЫЕ 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МЕЖФАЛАНГОВЫЕ СУСТАВЫ, (симптом 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«тугих перчаток») ЗАТЕМ СУСТАВЫ 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ЗАПЯСТЬЯ, ПЛЮСНЕФАЛАНГОВЫЕ И ДР. </a:t>
            </a:r>
          </a:p>
        </p:txBody>
      </p:sp>
    </p:spTree>
    <p:extLst>
      <p:ext uri="{BB962C8B-B14F-4D97-AF65-F5344CB8AC3E}">
        <p14:creationId xmlns:p14="http://schemas.microsoft.com/office/powerpoint/2010/main" val="3965484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305342"/>
            <a:ext cx="67687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НАБЛЮДАЕТСЯ ВЫПОТ В СУСТАВ, ОТЕК,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БОЛЕЗНЕННОСТЬ, РЕЗКОЕ И СТОЙКОЕ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ОГРАНИЧЕНИЕ ФУНКЦИИ СУСТАВОВ,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РАЗРУШЕНИЕ СУСТАВНОЙ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ПОВЕРХНОСТИ,ДЕФОРМАЦИЯ КИСТЕЙ В ФОРМЕ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«ПЛАВНИКА МОРЖА». ИНТАКТНЫ (СУСТАВЫ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ИСКЛЮЧЕНИЯ)- ДИСТАЛЬНЫЕ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МЕЖФАЛАНГОВЫЕ, ПЕРВЫЙ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ПЯСТНОФАЛАНГОВЫЙ, ПРОКСИМАЛЬНЫЙ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МЕЖФАЛАНГОВЫЙ СУСТАВ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МИЗИНЦА.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736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908720"/>
            <a:ext cx="69127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ВНЕСУСТАВНЫХ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ТКАНЕЙ</a:t>
            </a:r>
          </a:p>
          <a:p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 Ревматоидные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узелки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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Лимфаденопатия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Мышечные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атрофии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Висцеральные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0642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105</TotalTime>
  <Words>948</Words>
  <Application>Microsoft Office PowerPoint</Application>
  <PresentationFormat>Экран (4:3)</PresentationFormat>
  <Paragraphs>228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Кнопка</vt:lpstr>
      <vt:lpstr>Артрит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Артрит</dc:title>
  <dc:creator>User</dc:creator>
  <cp:lastModifiedBy>User</cp:lastModifiedBy>
  <cp:revision>9</cp:revision>
  <cp:lastPrinted>2021-10-17T17:39:35Z</cp:lastPrinted>
  <dcterms:created xsi:type="dcterms:W3CDTF">2021-10-17T10:47:55Z</dcterms:created>
  <dcterms:modified xsi:type="dcterms:W3CDTF">2021-10-17T17:51:00Z</dcterms:modified>
</cp:coreProperties>
</file>